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58" r:id="rId4"/>
    <p:sldId id="284" r:id="rId5"/>
    <p:sldId id="259" r:id="rId6"/>
    <p:sldId id="260" r:id="rId7"/>
    <p:sldId id="263" r:id="rId8"/>
    <p:sldId id="285" r:id="rId9"/>
    <p:sldId id="264" r:id="rId10"/>
    <p:sldId id="261" r:id="rId11"/>
    <p:sldId id="266" r:id="rId12"/>
    <p:sldId id="265" r:id="rId13"/>
    <p:sldId id="278" r:id="rId14"/>
    <p:sldId id="273" r:id="rId15"/>
    <p:sldId id="317" r:id="rId16"/>
    <p:sldId id="275" r:id="rId17"/>
    <p:sldId id="276" r:id="rId18"/>
    <p:sldId id="274" r:id="rId19"/>
    <p:sldId id="267" r:id="rId20"/>
    <p:sldId id="268" r:id="rId21"/>
    <p:sldId id="270" r:id="rId22"/>
    <p:sldId id="393" r:id="rId23"/>
    <p:sldId id="269" r:id="rId24"/>
    <p:sldId id="271" r:id="rId25"/>
    <p:sldId id="272" r:id="rId26"/>
    <p:sldId id="277" r:id="rId27"/>
    <p:sldId id="392" r:id="rId28"/>
    <p:sldId id="283" r:id="rId29"/>
    <p:sldId id="279" r:id="rId30"/>
    <p:sldId id="391" r:id="rId31"/>
    <p:sldId id="280" r:id="rId32"/>
    <p:sldId id="281" r:id="rId33"/>
    <p:sldId id="282" r:id="rId34"/>
    <p:sldId id="390" r:id="rId35"/>
    <p:sldId id="388" r:id="rId36"/>
    <p:sldId id="38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1C7"/>
    <a:srgbClr val="FF8000"/>
    <a:srgbClr val="0600FE"/>
    <a:srgbClr val="FFA412"/>
    <a:srgbClr val="FF4A0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5" autoAdjust="0"/>
    <p:restoredTop sz="95687" autoAdjust="0"/>
  </p:normalViewPr>
  <p:slideViewPr>
    <p:cSldViewPr snapToGrid="0" snapToObjects="1">
      <p:cViewPr>
        <p:scale>
          <a:sx n="102" d="100"/>
          <a:sy n="102" d="100"/>
        </p:scale>
        <p:origin x="143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6AD3C-F0E1-0144-9B8A-33E9C443E268}" type="datetimeFigureOut">
              <a:rPr lang="en-US" smtClean="0"/>
              <a:t>3/15/21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3D0C7-BB9D-824C-85A7-4E2AD3BE78EF}" type="slidenum">
              <a:rPr lang="en-US" smtClean="0"/>
              <a:t>‹#›</a:t>
            </a:fld>
            <a:endParaRPr lang="en-US"/>
          </a:p>
        </p:txBody>
      </p:sp>
    </p:spTree>
    <p:extLst>
      <p:ext uri="{BB962C8B-B14F-4D97-AF65-F5344CB8AC3E}">
        <p14:creationId xmlns:p14="http://schemas.microsoft.com/office/powerpoint/2010/main" val="4284191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DFE8A-EEA7-1748-B248-B8F066AFBD91}" type="slidenum">
              <a:rPr lang="en-US" smtClean="0"/>
              <a:t>36</a:t>
            </a:fld>
            <a:endParaRPr lang="en-US"/>
          </a:p>
        </p:txBody>
      </p:sp>
    </p:spTree>
    <p:extLst>
      <p:ext uri="{BB962C8B-B14F-4D97-AF65-F5344CB8AC3E}">
        <p14:creationId xmlns:p14="http://schemas.microsoft.com/office/powerpoint/2010/main" val="2013557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en-US" dirty="0"/>
          </a:p>
        </p:txBody>
      </p:sp>
    </p:spTree>
    <p:extLst>
      <p:ext uri="{BB962C8B-B14F-4D97-AF65-F5344CB8AC3E}">
        <p14:creationId xmlns:p14="http://schemas.microsoft.com/office/powerpoint/2010/main" val="2436195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09555" y="6356350"/>
            <a:ext cx="2133600" cy="365125"/>
          </a:xfrm>
          <a:prstGeom prst="rect">
            <a:avLst/>
          </a:prstGeom>
        </p:spPr>
        <p:txBody>
          <a:bodyPr/>
          <a:lstStyle/>
          <a:p>
            <a:fld id="{60436C64-711A-E041-B52F-E95B136226A0}" type="datetimeFigureOut">
              <a:rPr lang="en-US" smtClean="0"/>
              <a:t>3/15/21</a:t>
            </a:fld>
            <a:endParaRPr lang="en-US"/>
          </a:p>
        </p:txBody>
      </p:sp>
      <p:sp>
        <p:nvSpPr>
          <p:cNvPr id="5" name="Footer Placeholder 4"/>
          <p:cNvSpPr>
            <a:spLocks noGrp="1"/>
          </p:cNvSpPr>
          <p:nvPr>
            <p:ph type="ftr" sz="quarter" idx="11"/>
          </p:nvPr>
        </p:nvSpPr>
        <p:spPr>
          <a:xfrm>
            <a:off x="2830837" y="6356350"/>
            <a:ext cx="355838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CA9A26E-FD9A-FA42-8BD1-67533E150B59}" type="slidenum">
              <a:rPr lang="en-US" smtClean="0"/>
              <a:t>‹#›</a:t>
            </a:fld>
            <a:endParaRPr lang="en-US"/>
          </a:p>
        </p:txBody>
      </p:sp>
    </p:spTree>
    <p:extLst>
      <p:ext uri="{BB962C8B-B14F-4D97-AF65-F5344CB8AC3E}">
        <p14:creationId xmlns:p14="http://schemas.microsoft.com/office/powerpoint/2010/main" val="1709062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09555" y="6356350"/>
            <a:ext cx="2133600" cy="365125"/>
          </a:xfrm>
          <a:prstGeom prst="rect">
            <a:avLst/>
          </a:prstGeom>
        </p:spPr>
        <p:txBody>
          <a:bodyPr/>
          <a:lstStyle/>
          <a:p>
            <a:fld id="{60436C64-711A-E041-B52F-E95B136226A0}" type="datetimeFigureOut">
              <a:rPr lang="en-US" smtClean="0"/>
              <a:t>3/15/21</a:t>
            </a:fld>
            <a:endParaRPr lang="en-US"/>
          </a:p>
        </p:txBody>
      </p:sp>
      <p:sp>
        <p:nvSpPr>
          <p:cNvPr id="5" name="Footer Placeholder 4"/>
          <p:cNvSpPr>
            <a:spLocks noGrp="1"/>
          </p:cNvSpPr>
          <p:nvPr>
            <p:ph type="ftr" sz="quarter" idx="11"/>
          </p:nvPr>
        </p:nvSpPr>
        <p:spPr>
          <a:xfrm>
            <a:off x="2830837" y="6356350"/>
            <a:ext cx="355838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CA9A26E-FD9A-FA42-8BD1-67533E150B59}" type="slidenum">
              <a:rPr lang="en-US" smtClean="0"/>
              <a:t>‹#›</a:t>
            </a:fld>
            <a:endParaRPr lang="en-US"/>
          </a:p>
        </p:txBody>
      </p:sp>
    </p:spTree>
    <p:extLst>
      <p:ext uri="{BB962C8B-B14F-4D97-AF65-F5344CB8AC3E}">
        <p14:creationId xmlns:p14="http://schemas.microsoft.com/office/powerpoint/2010/main" val="1813260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9401" y="274638"/>
            <a:ext cx="7543802" cy="775229"/>
          </a:xfrm>
        </p:spPr>
        <p:txBody>
          <a:bodyPr/>
          <a:lstStyle/>
          <a:p>
            <a:r>
              <a:rPr lang="en-US"/>
              <a:t>Click to edit Master title style</a:t>
            </a:r>
            <a:endParaRPr lang="en-US" dirty="0"/>
          </a:p>
        </p:txBody>
      </p:sp>
      <p:sp>
        <p:nvSpPr>
          <p:cNvPr id="3" name="Content Placeholder 2"/>
          <p:cNvSpPr>
            <a:spLocks noGrp="1"/>
          </p:cNvSpPr>
          <p:nvPr>
            <p:ph idx="1"/>
          </p:nvPr>
        </p:nvSpPr>
        <p:spPr>
          <a:xfrm>
            <a:off x="279400" y="1143000"/>
            <a:ext cx="85725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437359" y="1049867"/>
            <a:ext cx="753824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3453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09555" y="6356350"/>
            <a:ext cx="2133600" cy="365125"/>
          </a:xfrm>
          <a:prstGeom prst="rect">
            <a:avLst/>
          </a:prstGeom>
        </p:spPr>
        <p:txBody>
          <a:bodyPr/>
          <a:lstStyle/>
          <a:p>
            <a:fld id="{60436C64-711A-E041-B52F-E95B136226A0}" type="datetimeFigureOut">
              <a:rPr lang="en-US" smtClean="0"/>
              <a:t>3/15/21</a:t>
            </a:fld>
            <a:endParaRPr lang="en-US"/>
          </a:p>
        </p:txBody>
      </p:sp>
      <p:sp>
        <p:nvSpPr>
          <p:cNvPr id="5" name="Footer Placeholder 4"/>
          <p:cNvSpPr>
            <a:spLocks noGrp="1"/>
          </p:cNvSpPr>
          <p:nvPr>
            <p:ph type="ftr" sz="quarter" idx="11"/>
          </p:nvPr>
        </p:nvSpPr>
        <p:spPr>
          <a:xfrm>
            <a:off x="2830837" y="6356350"/>
            <a:ext cx="355838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CA9A26E-FD9A-FA42-8BD1-67533E150B59}" type="slidenum">
              <a:rPr lang="en-US" smtClean="0"/>
              <a:t>‹#›</a:t>
            </a:fld>
            <a:endParaRPr lang="en-US"/>
          </a:p>
        </p:txBody>
      </p:sp>
    </p:spTree>
    <p:extLst>
      <p:ext uri="{BB962C8B-B14F-4D97-AF65-F5344CB8AC3E}">
        <p14:creationId xmlns:p14="http://schemas.microsoft.com/office/powerpoint/2010/main" val="361698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09555" y="6356350"/>
            <a:ext cx="2133600" cy="365125"/>
          </a:xfrm>
          <a:prstGeom prst="rect">
            <a:avLst/>
          </a:prstGeom>
        </p:spPr>
        <p:txBody>
          <a:bodyPr/>
          <a:lstStyle/>
          <a:p>
            <a:fld id="{60436C64-711A-E041-B52F-E95B136226A0}" type="datetimeFigureOut">
              <a:rPr lang="en-US" smtClean="0"/>
              <a:t>3/15/21</a:t>
            </a:fld>
            <a:endParaRPr lang="en-US"/>
          </a:p>
        </p:txBody>
      </p:sp>
      <p:sp>
        <p:nvSpPr>
          <p:cNvPr id="6" name="Footer Placeholder 5"/>
          <p:cNvSpPr>
            <a:spLocks noGrp="1"/>
          </p:cNvSpPr>
          <p:nvPr>
            <p:ph type="ftr" sz="quarter" idx="11"/>
          </p:nvPr>
        </p:nvSpPr>
        <p:spPr>
          <a:xfrm>
            <a:off x="2830837" y="6356350"/>
            <a:ext cx="355838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CA9A26E-FD9A-FA42-8BD1-67533E150B59}" type="slidenum">
              <a:rPr lang="en-US" smtClean="0"/>
              <a:t>‹#›</a:t>
            </a:fld>
            <a:endParaRPr lang="en-US"/>
          </a:p>
        </p:txBody>
      </p:sp>
    </p:spTree>
    <p:extLst>
      <p:ext uri="{BB962C8B-B14F-4D97-AF65-F5344CB8AC3E}">
        <p14:creationId xmlns:p14="http://schemas.microsoft.com/office/powerpoint/2010/main" val="354789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09555" y="6356350"/>
            <a:ext cx="2133600" cy="365125"/>
          </a:xfrm>
          <a:prstGeom prst="rect">
            <a:avLst/>
          </a:prstGeom>
        </p:spPr>
        <p:txBody>
          <a:bodyPr/>
          <a:lstStyle/>
          <a:p>
            <a:fld id="{60436C64-711A-E041-B52F-E95B136226A0}" type="datetimeFigureOut">
              <a:rPr lang="en-US" smtClean="0"/>
              <a:t>3/15/21</a:t>
            </a:fld>
            <a:endParaRPr lang="en-US"/>
          </a:p>
        </p:txBody>
      </p:sp>
      <p:sp>
        <p:nvSpPr>
          <p:cNvPr id="8" name="Footer Placeholder 7"/>
          <p:cNvSpPr>
            <a:spLocks noGrp="1"/>
          </p:cNvSpPr>
          <p:nvPr>
            <p:ph type="ftr" sz="quarter" idx="11"/>
          </p:nvPr>
        </p:nvSpPr>
        <p:spPr>
          <a:xfrm>
            <a:off x="2830837" y="6356350"/>
            <a:ext cx="3558387"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CA9A26E-FD9A-FA42-8BD1-67533E150B59}" type="slidenum">
              <a:rPr lang="en-US" smtClean="0"/>
              <a:t>‹#›</a:t>
            </a:fld>
            <a:endParaRPr lang="en-US"/>
          </a:p>
        </p:txBody>
      </p:sp>
    </p:spTree>
    <p:extLst>
      <p:ext uri="{BB962C8B-B14F-4D97-AF65-F5344CB8AC3E}">
        <p14:creationId xmlns:p14="http://schemas.microsoft.com/office/powerpoint/2010/main" val="378704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209555" y="6356350"/>
            <a:ext cx="2133600" cy="365125"/>
          </a:xfrm>
          <a:prstGeom prst="rect">
            <a:avLst/>
          </a:prstGeom>
        </p:spPr>
        <p:txBody>
          <a:bodyPr/>
          <a:lstStyle/>
          <a:p>
            <a:fld id="{60436C64-711A-E041-B52F-E95B136226A0}" type="datetimeFigureOut">
              <a:rPr lang="en-US" smtClean="0"/>
              <a:t>3/15/21</a:t>
            </a:fld>
            <a:endParaRPr lang="en-US"/>
          </a:p>
        </p:txBody>
      </p:sp>
      <p:sp>
        <p:nvSpPr>
          <p:cNvPr id="4" name="Footer Placeholder 3"/>
          <p:cNvSpPr>
            <a:spLocks noGrp="1"/>
          </p:cNvSpPr>
          <p:nvPr>
            <p:ph type="ftr" sz="quarter" idx="11"/>
          </p:nvPr>
        </p:nvSpPr>
        <p:spPr>
          <a:xfrm>
            <a:off x="2830837" y="6356350"/>
            <a:ext cx="3558387"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CA9A26E-FD9A-FA42-8BD1-67533E150B59}" type="slidenum">
              <a:rPr lang="en-US" smtClean="0"/>
              <a:t>‹#›</a:t>
            </a:fld>
            <a:endParaRPr lang="en-US"/>
          </a:p>
        </p:txBody>
      </p:sp>
    </p:spTree>
    <p:extLst>
      <p:ext uri="{BB962C8B-B14F-4D97-AF65-F5344CB8AC3E}">
        <p14:creationId xmlns:p14="http://schemas.microsoft.com/office/powerpoint/2010/main" val="410946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09555" y="6356350"/>
            <a:ext cx="2133600" cy="365125"/>
          </a:xfrm>
          <a:prstGeom prst="rect">
            <a:avLst/>
          </a:prstGeom>
        </p:spPr>
        <p:txBody>
          <a:bodyPr/>
          <a:lstStyle/>
          <a:p>
            <a:fld id="{60436C64-711A-E041-B52F-E95B136226A0}" type="datetimeFigureOut">
              <a:rPr lang="en-US" smtClean="0"/>
              <a:t>3/15/21</a:t>
            </a:fld>
            <a:endParaRPr lang="en-US"/>
          </a:p>
        </p:txBody>
      </p:sp>
      <p:sp>
        <p:nvSpPr>
          <p:cNvPr id="3" name="Footer Placeholder 2"/>
          <p:cNvSpPr>
            <a:spLocks noGrp="1"/>
          </p:cNvSpPr>
          <p:nvPr>
            <p:ph type="ftr" sz="quarter" idx="11"/>
          </p:nvPr>
        </p:nvSpPr>
        <p:spPr>
          <a:xfrm>
            <a:off x="2830837" y="6356350"/>
            <a:ext cx="3558387"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CA9A26E-FD9A-FA42-8BD1-67533E150B59}" type="slidenum">
              <a:rPr lang="en-US" smtClean="0"/>
              <a:t>‹#›</a:t>
            </a:fld>
            <a:endParaRPr lang="en-US"/>
          </a:p>
        </p:txBody>
      </p:sp>
    </p:spTree>
    <p:extLst>
      <p:ext uri="{BB962C8B-B14F-4D97-AF65-F5344CB8AC3E}">
        <p14:creationId xmlns:p14="http://schemas.microsoft.com/office/powerpoint/2010/main" val="1516007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209555" y="6356350"/>
            <a:ext cx="2133600" cy="365125"/>
          </a:xfrm>
          <a:prstGeom prst="rect">
            <a:avLst/>
          </a:prstGeom>
        </p:spPr>
        <p:txBody>
          <a:bodyPr/>
          <a:lstStyle/>
          <a:p>
            <a:fld id="{60436C64-711A-E041-B52F-E95B136226A0}" type="datetimeFigureOut">
              <a:rPr lang="en-US" smtClean="0"/>
              <a:t>3/15/21</a:t>
            </a:fld>
            <a:endParaRPr lang="en-US"/>
          </a:p>
        </p:txBody>
      </p:sp>
      <p:sp>
        <p:nvSpPr>
          <p:cNvPr id="6" name="Footer Placeholder 5"/>
          <p:cNvSpPr>
            <a:spLocks noGrp="1"/>
          </p:cNvSpPr>
          <p:nvPr>
            <p:ph type="ftr" sz="quarter" idx="11"/>
          </p:nvPr>
        </p:nvSpPr>
        <p:spPr>
          <a:xfrm>
            <a:off x="2830837" y="6356350"/>
            <a:ext cx="355838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CA9A26E-FD9A-FA42-8BD1-67533E150B59}" type="slidenum">
              <a:rPr lang="en-US" smtClean="0"/>
              <a:t>‹#›</a:t>
            </a:fld>
            <a:endParaRPr lang="en-US"/>
          </a:p>
        </p:txBody>
      </p:sp>
    </p:spTree>
    <p:extLst>
      <p:ext uri="{BB962C8B-B14F-4D97-AF65-F5344CB8AC3E}">
        <p14:creationId xmlns:p14="http://schemas.microsoft.com/office/powerpoint/2010/main" val="327503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209555" y="6356350"/>
            <a:ext cx="2133600" cy="365125"/>
          </a:xfrm>
          <a:prstGeom prst="rect">
            <a:avLst/>
          </a:prstGeom>
        </p:spPr>
        <p:txBody>
          <a:bodyPr/>
          <a:lstStyle/>
          <a:p>
            <a:fld id="{60436C64-711A-E041-B52F-E95B136226A0}" type="datetimeFigureOut">
              <a:rPr lang="en-US" smtClean="0"/>
              <a:t>3/15/21</a:t>
            </a:fld>
            <a:endParaRPr lang="en-US"/>
          </a:p>
        </p:txBody>
      </p:sp>
      <p:sp>
        <p:nvSpPr>
          <p:cNvPr id="6" name="Footer Placeholder 5"/>
          <p:cNvSpPr>
            <a:spLocks noGrp="1"/>
          </p:cNvSpPr>
          <p:nvPr>
            <p:ph type="ftr" sz="quarter" idx="11"/>
          </p:nvPr>
        </p:nvSpPr>
        <p:spPr>
          <a:xfrm>
            <a:off x="2830837" y="6356350"/>
            <a:ext cx="355838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CA9A26E-FD9A-FA42-8BD1-67533E150B59}" type="slidenum">
              <a:rPr lang="en-US" smtClean="0"/>
              <a:t>‹#›</a:t>
            </a:fld>
            <a:endParaRPr lang="en-US"/>
          </a:p>
        </p:txBody>
      </p:sp>
    </p:spTree>
    <p:extLst>
      <p:ext uri="{BB962C8B-B14F-4D97-AF65-F5344CB8AC3E}">
        <p14:creationId xmlns:p14="http://schemas.microsoft.com/office/powerpoint/2010/main" val="1964592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366000" cy="8768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337734"/>
            <a:ext cx="8229600" cy="5018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p:nvSpPr>
        <p:spPr>
          <a:xfrm>
            <a:off x="2751468" y="6394450"/>
            <a:ext cx="4436732" cy="584776"/>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latin typeface="Gill Sans"/>
                <a:cs typeface="Gill Sans"/>
              </a:rPr>
              <a:t>BrightSpot Automation, LLC </a:t>
            </a:r>
            <a:r>
              <a:rPr lang="en-US" sz="1400" dirty="0">
                <a:latin typeface="Gill Sans"/>
                <a:cs typeface="Gill Sans"/>
              </a:rPr>
              <a:t>– Copyright 2021</a:t>
            </a:r>
          </a:p>
          <a:p>
            <a:endParaRPr lang="en-US" dirty="0"/>
          </a:p>
        </p:txBody>
      </p:sp>
      <p:sp>
        <p:nvSpPr>
          <p:cNvPr id="11" name="TextBox 10"/>
          <p:cNvSpPr txBox="1"/>
          <p:nvPr/>
        </p:nvSpPr>
        <p:spPr>
          <a:xfrm>
            <a:off x="7705344" y="6407150"/>
            <a:ext cx="1135831" cy="307777"/>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15Mar2021</a:t>
            </a:r>
            <a:endParaRPr lang="en-US" dirty="0"/>
          </a:p>
        </p:txBody>
      </p:sp>
      <p:sp>
        <p:nvSpPr>
          <p:cNvPr id="12" name="TextBox 11"/>
          <p:cNvSpPr txBox="1"/>
          <p:nvPr/>
        </p:nvSpPr>
        <p:spPr>
          <a:xfrm>
            <a:off x="185609" y="6401024"/>
            <a:ext cx="543182" cy="307777"/>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BB0D59E8-5F49-074E-BED6-9A92DB532BE7}" type="slidenum">
              <a:rPr lang="en-US" sz="1400" smtClean="0"/>
              <a:t>‹#›</a:t>
            </a:fld>
            <a:endParaRPr lang="en-US" dirty="0"/>
          </a:p>
        </p:txBody>
      </p:sp>
      <p:pic>
        <p:nvPicPr>
          <p:cNvPr id="5" name="Picture 4" descr="logo_20150127_8_bar_400x400_no_border.jpg"/>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8217422" y="41993"/>
            <a:ext cx="836260" cy="1118949"/>
          </a:xfrm>
          <a:prstGeom prst="rect">
            <a:avLst/>
          </a:prstGeom>
        </p:spPr>
      </p:pic>
    </p:spTree>
    <p:extLst>
      <p:ext uri="{BB962C8B-B14F-4D97-AF65-F5344CB8AC3E}">
        <p14:creationId xmlns:p14="http://schemas.microsoft.com/office/powerpoint/2010/main" val="1591616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3.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jpeg"/><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tiff"/><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49.jpe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51.emf"/><Relationship Id="rId4" Type="http://schemas.openxmlformats.org/officeDocument/2006/relationships/image" Target="../media/image50.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2.xml"/><Relationship Id="rId7" Type="http://schemas.openxmlformats.org/officeDocument/2006/relationships/image" Target="../media/image55.tiff"/><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2.png"/><Relationship Id="rId4" Type="http://schemas.openxmlformats.org/officeDocument/2006/relationships/image" Target="../media/image52.jpe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2.xml"/><Relationship Id="rId7" Type="http://schemas.openxmlformats.org/officeDocument/2006/relationships/image" Target="../media/image61.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0.jpeg"/><Relationship Id="rId11" Type="http://schemas.openxmlformats.org/officeDocument/2006/relationships/image" Target="../media/image2.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gif"/></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4.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1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79.jpeg"/><Relationship Id="rId12" Type="http://schemas.openxmlformats.org/officeDocument/2006/relationships/image" Target="../media/image84.png"/><Relationship Id="rId17" Type="http://schemas.openxmlformats.org/officeDocument/2006/relationships/image" Target="../media/image89.jpeg"/><Relationship Id="rId2" Type="http://schemas.openxmlformats.org/officeDocument/2006/relationships/audio" Target="../media/media36.m4a"/><Relationship Id="rId16" Type="http://schemas.openxmlformats.org/officeDocument/2006/relationships/image" Target="../media/image88.jpeg"/><Relationship Id="rId1" Type="http://schemas.microsoft.com/office/2007/relationships/media" Target="../media/media36.m4a"/><Relationship Id="rId6" Type="http://schemas.openxmlformats.org/officeDocument/2006/relationships/image" Target="../media/image78.jpeg"/><Relationship Id="rId11" Type="http://schemas.openxmlformats.org/officeDocument/2006/relationships/image" Target="../media/image83.tiff"/><Relationship Id="rId5" Type="http://schemas.openxmlformats.org/officeDocument/2006/relationships/image" Target="../media/image77.jpeg"/><Relationship Id="rId15" Type="http://schemas.openxmlformats.org/officeDocument/2006/relationships/image" Target="../media/image87.jpeg"/><Relationship Id="rId10" Type="http://schemas.openxmlformats.org/officeDocument/2006/relationships/image" Target="../media/image82.jpeg"/><Relationship Id="rId4" Type="http://schemas.openxmlformats.org/officeDocument/2006/relationships/notesSlide" Target="../notesSlides/notesSlide1.xml"/><Relationship Id="rId9" Type="http://schemas.openxmlformats.org/officeDocument/2006/relationships/image" Target="../media/image81.jpeg"/><Relationship Id="rId1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tif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8530" y="2057429"/>
            <a:ext cx="7523910" cy="1470025"/>
          </a:xfrm>
        </p:spPr>
        <p:txBody>
          <a:bodyPr/>
          <a:lstStyle/>
          <a:p>
            <a:r>
              <a:rPr lang="en-US" dirty="0"/>
              <a:t>Cracked Cell Solutions and Research Opportunities</a:t>
            </a:r>
          </a:p>
        </p:txBody>
      </p:sp>
      <p:sp>
        <p:nvSpPr>
          <p:cNvPr id="3" name="Subtitle 2"/>
          <p:cNvSpPr>
            <a:spLocks noGrp="1"/>
          </p:cNvSpPr>
          <p:nvPr>
            <p:ph type="subTitle" idx="1"/>
          </p:nvPr>
        </p:nvSpPr>
        <p:spPr/>
        <p:txBody>
          <a:bodyPr/>
          <a:lstStyle/>
          <a:p>
            <a:r>
              <a:rPr lang="en-US" dirty="0"/>
              <a:t>Andrew M. Gabor</a:t>
            </a:r>
          </a:p>
          <a:p>
            <a:r>
              <a:rPr lang="en-US" dirty="0"/>
              <a:t>CTO – BrightSpot Automation</a:t>
            </a:r>
          </a:p>
        </p:txBody>
      </p:sp>
      <p:sp>
        <p:nvSpPr>
          <p:cNvPr id="4" name="Rectangle 16">
            <a:extLst>
              <a:ext uri="{FF2B5EF4-FFF2-40B4-BE49-F238E27FC236}">
                <a16:creationId xmlns:a16="http://schemas.microsoft.com/office/drawing/2014/main" id="{CE24A3AB-D4D9-394E-92D9-56386A51DF31}"/>
              </a:ext>
            </a:extLst>
          </p:cNvPr>
          <p:cNvSpPr>
            <a:spLocks noChangeArrowheads="1"/>
          </p:cNvSpPr>
          <p:nvPr/>
        </p:nvSpPr>
        <p:spPr bwMode="auto">
          <a:xfrm>
            <a:off x="251011" y="5458589"/>
            <a:ext cx="86778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14300">
              <a:defRPr sz="3500">
                <a:solidFill>
                  <a:schemeClr val="tx1"/>
                </a:solidFill>
                <a:latin typeface="Arial" panose="020B0604020202020204" pitchFamily="34" charset="0"/>
                <a:ea typeface="ＭＳ Ｐゴシック" panose="020B0600070205080204" pitchFamily="34" charset="-128"/>
              </a:defRPr>
            </a:lvl1pPr>
            <a:lvl2pPr>
              <a:defRPr sz="3500">
                <a:solidFill>
                  <a:schemeClr val="tx1"/>
                </a:solidFill>
                <a:latin typeface="Arial" panose="020B0604020202020204" pitchFamily="34" charset="0"/>
                <a:ea typeface="ＭＳ Ｐゴシック" panose="020B0600070205080204" pitchFamily="34" charset="-128"/>
              </a:defRPr>
            </a:lvl2pPr>
            <a:lvl3pPr>
              <a:defRPr sz="3500">
                <a:solidFill>
                  <a:schemeClr val="tx1"/>
                </a:solidFill>
                <a:latin typeface="Arial" panose="020B0604020202020204" pitchFamily="34" charset="0"/>
                <a:ea typeface="ＭＳ Ｐゴシック" panose="020B0600070205080204" pitchFamily="34" charset="-128"/>
              </a:defRPr>
            </a:lvl3pPr>
            <a:lvl4pPr>
              <a:defRPr sz="3500">
                <a:solidFill>
                  <a:schemeClr val="tx1"/>
                </a:solidFill>
                <a:latin typeface="Arial" panose="020B0604020202020204" pitchFamily="34" charset="0"/>
                <a:ea typeface="ＭＳ Ｐゴシック" panose="020B0600070205080204" pitchFamily="34" charset="-128"/>
              </a:defRPr>
            </a:lvl4pPr>
            <a:lvl5pPr>
              <a:defRPr sz="3500">
                <a:solidFill>
                  <a:schemeClr val="tx1"/>
                </a:solidFill>
                <a:latin typeface="Arial" panose="020B0604020202020204" pitchFamily="34" charset="0"/>
                <a:ea typeface="ＭＳ Ｐゴシック" panose="020B0600070205080204" pitchFamily="34" charset="-128"/>
              </a:defRPr>
            </a:lvl5pPr>
            <a:lvl6pPr marL="2284413" indent="1588" eaLnBrk="0" fontAlgn="base" hangingPunct="0">
              <a:spcBef>
                <a:spcPct val="0"/>
              </a:spcBef>
              <a:spcAft>
                <a:spcPct val="0"/>
              </a:spcAft>
              <a:defRPr sz="3500">
                <a:solidFill>
                  <a:schemeClr val="tx1"/>
                </a:solidFill>
                <a:latin typeface="Arial" panose="020B0604020202020204" pitchFamily="34" charset="0"/>
                <a:ea typeface="ＭＳ Ｐゴシック" panose="020B0600070205080204" pitchFamily="34" charset="-128"/>
              </a:defRPr>
            </a:lvl6pPr>
            <a:lvl7pPr marL="2741613" indent="1588" eaLnBrk="0" fontAlgn="base" hangingPunct="0">
              <a:spcBef>
                <a:spcPct val="0"/>
              </a:spcBef>
              <a:spcAft>
                <a:spcPct val="0"/>
              </a:spcAft>
              <a:defRPr sz="3500">
                <a:solidFill>
                  <a:schemeClr val="tx1"/>
                </a:solidFill>
                <a:latin typeface="Arial" panose="020B0604020202020204" pitchFamily="34" charset="0"/>
                <a:ea typeface="ＭＳ Ｐゴシック" panose="020B0600070205080204" pitchFamily="34" charset="-128"/>
              </a:defRPr>
            </a:lvl7pPr>
            <a:lvl8pPr marL="3198813" indent="1588" eaLnBrk="0" fontAlgn="base" hangingPunct="0">
              <a:spcBef>
                <a:spcPct val="0"/>
              </a:spcBef>
              <a:spcAft>
                <a:spcPct val="0"/>
              </a:spcAft>
              <a:defRPr sz="3500">
                <a:solidFill>
                  <a:schemeClr val="tx1"/>
                </a:solidFill>
                <a:latin typeface="Arial" panose="020B0604020202020204" pitchFamily="34" charset="0"/>
                <a:ea typeface="ＭＳ Ｐゴシック" panose="020B0600070205080204" pitchFamily="34" charset="-128"/>
              </a:defRPr>
            </a:lvl8pPr>
            <a:lvl9pPr marL="3656013" indent="1588" eaLnBrk="0" fontAlgn="base" hangingPunct="0">
              <a:spcBef>
                <a:spcPct val="0"/>
              </a:spcBef>
              <a:spcAft>
                <a:spcPct val="0"/>
              </a:spcAft>
              <a:defRPr sz="3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i="1" dirty="0">
                <a:latin typeface="Times" pitchFamily="2" charset="0"/>
                <a:ea typeface="SimSun" panose="02010600030101010101" pitchFamily="2" charset="-122"/>
                <a:cs typeface="SimSun" panose="02010600030101010101" pitchFamily="2" charset="-122"/>
              </a:rPr>
              <a:t>This material is based upon work supported in part by the U.S. Department of Energy’s Office of Energy Efficiency and Renewable Energy, in the Solar Energy Technologies Program, under Award Number DE-EE0008152</a:t>
            </a:r>
            <a:endParaRPr lang="en-US" altLang="en-US" sz="1800" i="1" dirty="0">
              <a:latin typeface="Times New Roman" panose="02020603050405020304" pitchFamily="18" charset="0"/>
              <a:ea typeface="SimSun" panose="02010600030101010101" pitchFamily="2" charset="-122"/>
              <a:cs typeface="SimSun" panose="02010600030101010101" pitchFamily="2" charset="-122"/>
            </a:endParaRPr>
          </a:p>
        </p:txBody>
      </p:sp>
      <p:pic>
        <p:nvPicPr>
          <p:cNvPr id="5" name="Audio 4">
            <a:hlinkClick r:id="" action="ppaction://media"/>
            <a:extLst>
              <a:ext uri="{FF2B5EF4-FFF2-40B4-BE49-F238E27FC236}">
                <a16:creationId xmlns:a16="http://schemas.microsoft.com/office/drawing/2014/main" id="{F5374BFC-C46E-7E40-B25C-F4FD96F223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66697973"/>
      </p:ext>
    </p:extLst>
  </p:cSld>
  <p:clrMapOvr>
    <a:masterClrMapping/>
  </p:clrMapOvr>
  <mc:AlternateContent xmlns:mc="http://schemas.openxmlformats.org/markup-compatibility/2006">
    <mc:Choice xmlns:p14="http://schemas.microsoft.com/office/powerpoint/2010/main" Requires="p14">
      <p:transition spd="slow" p14:dur="2000" advTm="13025"/>
    </mc:Choice>
    <mc:Fallback>
      <p:transition spd="slow" advTm="13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7EE8-AAB2-4546-A67C-3499F9EADDE7}"/>
              </a:ext>
            </a:extLst>
          </p:cNvPr>
          <p:cNvSpPr>
            <a:spLocks noGrp="1"/>
          </p:cNvSpPr>
          <p:nvPr>
            <p:ph type="title"/>
          </p:nvPr>
        </p:nvSpPr>
        <p:spPr/>
        <p:txBody>
          <a:bodyPr>
            <a:normAutofit fontScale="90000"/>
          </a:bodyPr>
          <a:lstStyle/>
          <a:p>
            <a:r>
              <a:rPr lang="en-US" dirty="0"/>
              <a:t>Crack Closure from Rear Pressure</a:t>
            </a:r>
          </a:p>
        </p:txBody>
      </p:sp>
      <p:pic>
        <p:nvPicPr>
          <p:cNvPr id="4" name="Picture 3" descr="A picture containing text, tiled, tile&#10;&#10;Description automatically generated">
            <a:extLst>
              <a:ext uri="{FF2B5EF4-FFF2-40B4-BE49-F238E27FC236}">
                <a16:creationId xmlns:a16="http://schemas.microsoft.com/office/drawing/2014/main" id="{C7C90737-29C9-A643-ADE9-5FB24010CC1B}"/>
              </a:ext>
            </a:extLst>
          </p:cNvPr>
          <p:cNvPicPr/>
          <p:nvPr/>
        </p:nvPicPr>
        <p:blipFill>
          <a:blip r:embed="rId4"/>
          <a:stretch>
            <a:fillRect/>
          </a:stretch>
        </p:blipFill>
        <p:spPr>
          <a:xfrm>
            <a:off x="3874124" y="1118287"/>
            <a:ext cx="5089329" cy="2913858"/>
          </a:xfrm>
          <a:prstGeom prst="rect">
            <a:avLst/>
          </a:prstGeom>
        </p:spPr>
      </p:pic>
      <p:pic>
        <p:nvPicPr>
          <p:cNvPr id="5" name="Content Placeholder 4" descr="A picture containing weapon, knife&#10;&#10;Description automatically generated">
            <a:extLst>
              <a:ext uri="{FF2B5EF4-FFF2-40B4-BE49-F238E27FC236}">
                <a16:creationId xmlns:a16="http://schemas.microsoft.com/office/drawing/2014/main" id="{F32B021F-B4E5-4840-9F19-690988B5FAAF}"/>
              </a:ext>
            </a:extLst>
          </p:cNvPr>
          <p:cNvPicPr/>
          <p:nvPr/>
        </p:nvPicPr>
        <p:blipFill>
          <a:blip r:embed="rId5" cstate="screen">
            <a:extLst>
              <a:ext uri="{28A0092B-C50C-407E-A947-70E740481C1C}">
                <a14:useLocalDpi xmlns:a14="http://schemas.microsoft.com/office/drawing/2010/main"/>
              </a:ext>
            </a:extLst>
          </a:blip>
          <a:stretch>
            <a:fillRect/>
          </a:stretch>
        </p:blipFill>
        <p:spPr>
          <a:xfrm>
            <a:off x="180547" y="1089730"/>
            <a:ext cx="1975298" cy="2913857"/>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89F70120-F9B5-8648-8C3B-42B67F88176E}"/>
              </a:ext>
            </a:extLst>
          </p:cNvPr>
          <p:cNvPicPr/>
          <p:nvPr/>
        </p:nvPicPr>
        <p:blipFill>
          <a:blip r:embed="rId6" cstate="hqprint">
            <a:extLst>
              <a:ext uri="{28A0092B-C50C-407E-A947-70E740481C1C}">
                <a14:useLocalDpi xmlns:a14="http://schemas.microsoft.com/office/drawing/2010/main"/>
              </a:ext>
            </a:extLst>
          </a:blip>
          <a:stretch>
            <a:fillRect/>
          </a:stretch>
        </p:blipFill>
        <p:spPr>
          <a:xfrm>
            <a:off x="279398" y="4008289"/>
            <a:ext cx="4292601" cy="2470997"/>
          </a:xfrm>
          <a:prstGeom prst="rect">
            <a:avLst/>
          </a:prstGeom>
        </p:spPr>
      </p:pic>
      <p:sp>
        <p:nvSpPr>
          <p:cNvPr id="3" name="Rectangle 2">
            <a:extLst>
              <a:ext uri="{FF2B5EF4-FFF2-40B4-BE49-F238E27FC236}">
                <a16:creationId xmlns:a16="http://schemas.microsoft.com/office/drawing/2014/main" id="{1C6B2A9F-8D54-8F4A-843C-6DF6BE76C5B9}"/>
              </a:ext>
            </a:extLst>
          </p:cNvPr>
          <p:cNvSpPr/>
          <p:nvPr/>
        </p:nvSpPr>
        <p:spPr>
          <a:xfrm>
            <a:off x="4670850" y="4467654"/>
            <a:ext cx="4473150" cy="1569660"/>
          </a:xfrm>
          <a:prstGeom prst="rect">
            <a:avLst/>
          </a:prstGeom>
        </p:spPr>
        <p:txBody>
          <a:bodyPr wrap="square">
            <a:spAutoFit/>
          </a:bodyPr>
          <a:lstStyle/>
          <a:p>
            <a:pPr marL="285750" indent="-285750">
              <a:buFont typeface="Arial" panose="020B0604020202020204" pitchFamily="34" charset="0"/>
              <a:buChar char="•"/>
            </a:pPr>
            <a:r>
              <a:rPr lang="en-US" sz="2400" dirty="0"/>
              <a:t>Front loads create damaging tensile stresses</a:t>
            </a:r>
          </a:p>
          <a:p>
            <a:pPr marL="285750" indent="-285750">
              <a:buFont typeface="Arial" panose="020B0604020202020204" pitchFamily="34" charset="0"/>
              <a:buChar char="•"/>
            </a:pPr>
            <a:r>
              <a:rPr lang="en-US" sz="2400" dirty="0"/>
              <a:t>Rear loads create protective or healing compressive stresses</a:t>
            </a:r>
          </a:p>
        </p:txBody>
      </p:sp>
      <p:pic>
        <p:nvPicPr>
          <p:cNvPr id="6" name="Audio 5">
            <a:hlinkClick r:id="" action="ppaction://media"/>
            <a:extLst>
              <a:ext uri="{FF2B5EF4-FFF2-40B4-BE49-F238E27FC236}">
                <a16:creationId xmlns:a16="http://schemas.microsoft.com/office/drawing/2014/main" id="{398A05BF-A863-024D-8C1F-E82BFC6A9D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24316066"/>
      </p:ext>
    </p:extLst>
  </p:cSld>
  <p:clrMapOvr>
    <a:masterClrMapping/>
  </p:clrMapOvr>
  <mc:AlternateContent xmlns:mc="http://schemas.openxmlformats.org/markup-compatibility/2006">
    <mc:Choice xmlns:p14="http://schemas.microsoft.com/office/powerpoint/2010/main" Requires="p14">
      <p:transition spd="slow" p14:dur="2000" advTm="82973"/>
    </mc:Choice>
    <mc:Fallback>
      <p:transition spd="slow" advTm="8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FF09-F0C6-FF43-B136-AD7AADEB5CAD}"/>
              </a:ext>
            </a:extLst>
          </p:cNvPr>
          <p:cNvSpPr>
            <a:spLocks noGrp="1"/>
          </p:cNvSpPr>
          <p:nvPr>
            <p:ph type="title"/>
          </p:nvPr>
        </p:nvSpPr>
        <p:spPr>
          <a:xfrm>
            <a:off x="0" y="261759"/>
            <a:ext cx="8178085" cy="775229"/>
          </a:xfrm>
        </p:spPr>
        <p:txBody>
          <a:bodyPr>
            <a:noAutofit/>
          </a:bodyPr>
          <a:lstStyle/>
          <a:p>
            <a:r>
              <a:rPr lang="en-US" sz="3200" dirty="0"/>
              <a:t>Reduction in Cell Stress Under 2400 Pa Load from Brace</a:t>
            </a:r>
          </a:p>
        </p:txBody>
      </p:sp>
      <p:pic>
        <p:nvPicPr>
          <p:cNvPr id="4" name="Picture 3" descr="A picture containing text, electronics&#10;&#10;Description automatically generated">
            <a:extLst>
              <a:ext uri="{FF2B5EF4-FFF2-40B4-BE49-F238E27FC236}">
                <a16:creationId xmlns:a16="http://schemas.microsoft.com/office/drawing/2014/main" id="{F5D8707B-17A1-BD44-9866-555E0A6998FF}"/>
              </a:ext>
            </a:extLst>
          </p:cNvPr>
          <p:cNvPicPr/>
          <p:nvPr/>
        </p:nvPicPr>
        <p:blipFill rotWithShape="1">
          <a:blip r:embed="rId4" cstate="hqprint">
            <a:extLst>
              <a:ext uri="{28A0092B-C50C-407E-A947-70E740481C1C}">
                <a14:useLocalDpi xmlns:a14="http://schemas.microsoft.com/office/drawing/2010/main"/>
              </a:ext>
            </a:extLst>
          </a:blip>
          <a:srcRect/>
          <a:stretch/>
        </p:blipFill>
        <p:spPr>
          <a:xfrm>
            <a:off x="273824" y="1231624"/>
            <a:ext cx="8746086" cy="2580522"/>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5B42F8F4-E75C-0F41-B4A3-8679047628B6}"/>
              </a:ext>
            </a:extLst>
          </p:cNvPr>
          <p:cNvPicPr/>
          <p:nvPr/>
        </p:nvPicPr>
        <p:blipFill rotWithShape="1">
          <a:blip r:embed="rId5" cstate="hqprint">
            <a:extLst>
              <a:ext uri="{28A0092B-C50C-407E-A947-70E740481C1C}">
                <a14:useLocalDpi xmlns:a14="http://schemas.microsoft.com/office/drawing/2010/main"/>
              </a:ext>
            </a:extLst>
          </a:blip>
          <a:srcRect/>
          <a:stretch/>
        </p:blipFill>
        <p:spPr>
          <a:xfrm>
            <a:off x="273825" y="3916696"/>
            <a:ext cx="8746086" cy="2532098"/>
          </a:xfrm>
          <a:prstGeom prst="rect">
            <a:avLst/>
          </a:prstGeom>
        </p:spPr>
      </p:pic>
      <p:sp>
        <p:nvSpPr>
          <p:cNvPr id="3" name="Rectangle 2">
            <a:extLst>
              <a:ext uri="{FF2B5EF4-FFF2-40B4-BE49-F238E27FC236}">
                <a16:creationId xmlns:a16="http://schemas.microsoft.com/office/drawing/2014/main" id="{F0AC6E33-0B57-8E47-BF2A-D5261A9EE399}"/>
              </a:ext>
            </a:extLst>
          </p:cNvPr>
          <p:cNvSpPr/>
          <p:nvPr/>
        </p:nvSpPr>
        <p:spPr>
          <a:xfrm>
            <a:off x="2357291" y="2987259"/>
            <a:ext cx="4429418" cy="584775"/>
          </a:xfrm>
          <a:prstGeom prst="rect">
            <a:avLst/>
          </a:prstGeom>
        </p:spPr>
        <p:txBody>
          <a:bodyPr wrap="none">
            <a:spAutoFit/>
          </a:bodyPr>
          <a:lstStyle/>
          <a:p>
            <a:r>
              <a:rPr lang="en-US" sz="3200" dirty="0">
                <a:solidFill>
                  <a:schemeClr val="bg1"/>
                </a:solidFill>
              </a:rPr>
              <a:t>No brace, standard frame</a:t>
            </a:r>
          </a:p>
        </p:txBody>
      </p:sp>
      <p:sp>
        <p:nvSpPr>
          <p:cNvPr id="6" name="Rectangle 5">
            <a:extLst>
              <a:ext uri="{FF2B5EF4-FFF2-40B4-BE49-F238E27FC236}">
                <a16:creationId xmlns:a16="http://schemas.microsoft.com/office/drawing/2014/main" id="{B53FF40D-A51E-FA4A-AEB9-8845B11E3051}"/>
              </a:ext>
            </a:extLst>
          </p:cNvPr>
          <p:cNvSpPr/>
          <p:nvPr/>
        </p:nvSpPr>
        <p:spPr>
          <a:xfrm>
            <a:off x="1493808" y="5567781"/>
            <a:ext cx="7376367" cy="584775"/>
          </a:xfrm>
          <a:prstGeom prst="rect">
            <a:avLst/>
          </a:prstGeom>
        </p:spPr>
        <p:txBody>
          <a:bodyPr wrap="square">
            <a:spAutoFit/>
          </a:bodyPr>
          <a:lstStyle/>
          <a:p>
            <a:r>
              <a:rPr lang="en-US" sz="3200" dirty="0">
                <a:solidFill>
                  <a:schemeClr val="bg1"/>
                </a:solidFill>
              </a:rPr>
              <a:t>With brace – single pad, lower mass frame</a:t>
            </a:r>
          </a:p>
        </p:txBody>
      </p:sp>
      <p:pic>
        <p:nvPicPr>
          <p:cNvPr id="7" name="Audio 6">
            <a:hlinkClick r:id="" action="ppaction://media"/>
            <a:extLst>
              <a:ext uri="{FF2B5EF4-FFF2-40B4-BE49-F238E27FC236}">
                <a16:creationId xmlns:a16="http://schemas.microsoft.com/office/drawing/2014/main" id="{6D887651-521F-2A4E-A757-990D859C65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21340838"/>
      </p:ext>
    </p:extLst>
  </p:cSld>
  <p:clrMapOvr>
    <a:masterClrMapping/>
  </p:clrMapOvr>
  <mc:AlternateContent xmlns:mc="http://schemas.openxmlformats.org/markup-compatibility/2006">
    <mc:Choice xmlns:p14="http://schemas.microsoft.com/office/powerpoint/2010/main" Requires="p14">
      <p:transition spd="slow" p14:dur="2000" advTm="46798"/>
    </mc:Choice>
    <mc:Fallback>
      <p:transition spd="slow" advTm="4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5F9A-4427-0B48-985B-37492283D644}"/>
              </a:ext>
            </a:extLst>
          </p:cNvPr>
          <p:cNvSpPr>
            <a:spLocks noGrp="1"/>
          </p:cNvSpPr>
          <p:nvPr>
            <p:ph type="title"/>
          </p:nvPr>
        </p:nvSpPr>
        <p:spPr>
          <a:xfrm>
            <a:off x="125506" y="274638"/>
            <a:ext cx="8139953" cy="775229"/>
          </a:xfrm>
        </p:spPr>
        <p:txBody>
          <a:bodyPr>
            <a:noAutofit/>
          </a:bodyPr>
          <a:lstStyle/>
          <a:p>
            <a:r>
              <a:rPr lang="en-US" sz="3200" dirty="0"/>
              <a:t>Future Crack Closure and Modeling Experiments</a:t>
            </a:r>
          </a:p>
        </p:txBody>
      </p:sp>
      <p:sp>
        <p:nvSpPr>
          <p:cNvPr id="3" name="Content Placeholder 2">
            <a:extLst>
              <a:ext uri="{FF2B5EF4-FFF2-40B4-BE49-F238E27FC236}">
                <a16:creationId xmlns:a16="http://schemas.microsoft.com/office/drawing/2014/main" id="{C32B0BA7-931D-E243-A525-BDC134207963}"/>
              </a:ext>
            </a:extLst>
          </p:cNvPr>
          <p:cNvSpPr>
            <a:spLocks noGrp="1"/>
          </p:cNvSpPr>
          <p:nvPr>
            <p:ph idx="1"/>
          </p:nvPr>
        </p:nvSpPr>
        <p:spPr/>
        <p:txBody>
          <a:bodyPr/>
          <a:lstStyle/>
          <a:p>
            <a:r>
              <a:rPr lang="en-US" dirty="0"/>
              <a:t>Quantify closure amount – Sandia’s Digital Image Correlation + </a:t>
            </a:r>
            <a:r>
              <a:rPr lang="en-US" i="1" dirty="0" err="1"/>
              <a:t>LoadSpot</a:t>
            </a:r>
            <a:r>
              <a:rPr lang="en-US" dirty="0"/>
              <a:t> approach</a:t>
            </a:r>
          </a:p>
          <a:p>
            <a:r>
              <a:rPr lang="en-US" dirty="0"/>
              <a:t>See if closure effect goes away with time and temperature</a:t>
            </a:r>
          </a:p>
          <a:p>
            <a:r>
              <a:rPr lang="en-US" dirty="0"/>
              <a:t>Is the effect stronger for front or back metallization?</a:t>
            </a:r>
          </a:p>
          <a:p>
            <a:r>
              <a:rPr lang="en-US" dirty="0"/>
              <a:t>How much cost and mass can be removed from frame and glass and still come out ahead when using braces?</a:t>
            </a:r>
          </a:p>
        </p:txBody>
      </p:sp>
      <p:pic>
        <p:nvPicPr>
          <p:cNvPr id="4" name="Audio 3">
            <a:hlinkClick r:id="" action="ppaction://media"/>
            <a:extLst>
              <a:ext uri="{FF2B5EF4-FFF2-40B4-BE49-F238E27FC236}">
                <a16:creationId xmlns:a16="http://schemas.microsoft.com/office/drawing/2014/main" id="{E13D0433-FAF9-BE45-BBFD-825711C077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60442356"/>
      </p:ext>
    </p:extLst>
  </p:cSld>
  <p:clrMapOvr>
    <a:masterClrMapping/>
  </p:clrMapOvr>
  <mc:AlternateContent xmlns:mc="http://schemas.openxmlformats.org/markup-compatibility/2006">
    <mc:Choice xmlns:p14="http://schemas.microsoft.com/office/powerpoint/2010/main" Requires="p14">
      <p:transition spd="slow" p14:dur="2000" advTm="67994"/>
    </mc:Choice>
    <mc:Fallback>
      <p:transition spd="slow" advTm="67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8EF5-57CB-084F-AB8D-F24FA4E938A1}"/>
              </a:ext>
            </a:extLst>
          </p:cNvPr>
          <p:cNvSpPr>
            <a:spLocks noGrp="1"/>
          </p:cNvSpPr>
          <p:nvPr>
            <p:ph type="title"/>
          </p:nvPr>
        </p:nvSpPr>
        <p:spPr/>
        <p:txBody>
          <a:bodyPr/>
          <a:lstStyle/>
          <a:p>
            <a:r>
              <a:rPr lang="en-US" i="1" dirty="0" err="1"/>
              <a:t>RailPad</a:t>
            </a:r>
            <a:endParaRPr lang="en-US" i="1" dirty="0"/>
          </a:p>
        </p:txBody>
      </p:sp>
      <p:sp>
        <p:nvSpPr>
          <p:cNvPr id="3" name="Content Placeholder 2">
            <a:extLst>
              <a:ext uri="{FF2B5EF4-FFF2-40B4-BE49-F238E27FC236}">
                <a16:creationId xmlns:a16="http://schemas.microsoft.com/office/drawing/2014/main" id="{8E8453B9-385B-C84C-A54D-EE2B754E5508}"/>
              </a:ext>
            </a:extLst>
          </p:cNvPr>
          <p:cNvSpPr>
            <a:spLocks noGrp="1"/>
          </p:cNvSpPr>
          <p:nvPr>
            <p:ph idx="1"/>
          </p:nvPr>
        </p:nvSpPr>
        <p:spPr>
          <a:xfrm>
            <a:off x="224807" y="1088408"/>
            <a:ext cx="9164851" cy="658504"/>
          </a:xfrm>
        </p:spPr>
        <p:txBody>
          <a:bodyPr>
            <a:normAutofit/>
          </a:bodyPr>
          <a:lstStyle/>
          <a:p>
            <a:r>
              <a:rPr lang="en-US" sz="2400" dirty="0"/>
              <a:t>Cost-effective braces permanently deform under high load</a:t>
            </a:r>
          </a:p>
        </p:txBody>
      </p:sp>
      <p:pic>
        <p:nvPicPr>
          <p:cNvPr id="4" name="Picture 3" descr="A screenshot of a computer&#10;&#10;Description automatically generated with medium confidence">
            <a:extLst>
              <a:ext uri="{FF2B5EF4-FFF2-40B4-BE49-F238E27FC236}">
                <a16:creationId xmlns:a16="http://schemas.microsoft.com/office/drawing/2014/main" id="{7B654C9C-7E4D-6041-9E3A-44F215D2CC47}"/>
              </a:ext>
            </a:extLst>
          </p:cNvPr>
          <p:cNvPicPr/>
          <p:nvPr/>
        </p:nvPicPr>
        <p:blipFill>
          <a:blip r:embed="rId4"/>
          <a:stretch>
            <a:fillRect/>
          </a:stretch>
        </p:blipFill>
        <p:spPr>
          <a:xfrm>
            <a:off x="5215883" y="3435105"/>
            <a:ext cx="3661417" cy="1468887"/>
          </a:xfrm>
          <a:prstGeom prst="rect">
            <a:avLst/>
          </a:prstGeom>
        </p:spPr>
      </p:pic>
      <p:pic>
        <p:nvPicPr>
          <p:cNvPr id="5" name="Picture 4">
            <a:extLst>
              <a:ext uri="{FF2B5EF4-FFF2-40B4-BE49-F238E27FC236}">
                <a16:creationId xmlns:a16="http://schemas.microsoft.com/office/drawing/2014/main" id="{15C5B56F-74D2-0D43-A0E6-BFAF074DB7D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95398" y="4903992"/>
            <a:ext cx="1827805" cy="1370853"/>
          </a:xfrm>
          <a:prstGeom prst="rect">
            <a:avLst/>
          </a:prstGeom>
        </p:spPr>
      </p:pic>
      <p:pic>
        <p:nvPicPr>
          <p:cNvPr id="6" name="Picture 5">
            <a:extLst>
              <a:ext uri="{FF2B5EF4-FFF2-40B4-BE49-F238E27FC236}">
                <a16:creationId xmlns:a16="http://schemas.microsoft.com/office/drawing/2014/main" id="{EE5311F3-913A-9C4F-83D5-6E1C57306B14}"/>
              </a:ext>
            </a:extLst>
          </p:cNvPr>
          <p:cNvPicPr>
            <a:picLocks noChangeAspect="1"/>
          </p:cNvPicPr>
          <p:nvPr/>
        </p:nvPicPr>
        <p:blipFill>
          <a:blip r:embed="rId6"/>
          <a:stretch>
            <a:fillRect/>
          </a:stretch>
        </p:blipFill>
        <p:spPr>
          <a:xfrm>
            <a:off x="173580" y="4743344"/>
            <a:ext cx="4845252" cy="1684179"/>
          </a:xfrm>
          <a:prstGeom prst="rect">
            <a:avLst/>
          </a:prstGeom>
        </p:spPr>
      </p:pic>
      <p:sp>
        <p:nvSpPr>
          <p:cNvPr id="7" name="Title 1">
            <a:extLst>
              <a:ext uri="{FF2B5EF4-FFF2-40B4-BE49-F238E27FC236}">
                <a16:creationId xmlns:a16="http://schemas.microsoft.com/office/drawing/2014/main" id="{BE61CEAF-DAE3-DD43-9772-052A4173E7CC}"/>
              </a:ext>
            </a:extLst>
          </p:cNvPr>
          <p:cNvSpPr txBox="1">
            <a:spLocks/>
          </p:cNvSpPr>
          <p:nvPr/>
        </p:nvSpPr>
        <p:spPr bwMode="auto">
          <a:xfrm>
            <a:off x="-287551" y="3868041"/>
            <a:ext cx="5217064" cy="109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8846" tIns="219423" rIns="438846" bIns="219423" anchor="ctr">
            <a:noAutofit/>
          </a:bodyPr>
          <a:lstStyle>
            <a:lvl1pPr algn="ctr" defTabSz="2507217" rtl="0" eaLnBrk="0" fontAlgn="base" hangingPunct="0">
              <a:spcBef>
                <a:spcPct val="0"/>
              </a:spcBef>
              <a:spcAft>
                <a:spcPct val="0"/>
              </a:spcAft>
              <a:defRPr sz="12114">
                <a:solidFill>
                  <a:schemeClr val="tx2"/>
                </a:solidFill>
                <a:latin typeface="+mj-lt"/>
                <a:ea typeface="ＭＳ Ｐゴシック" charset="0"/>
                <a:cs typeface="ＭＳ Ｐゴシック" charset="0"/>
              </a:defRPr>
            </a:lvl1pPr>
            <a:lvl2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2pPr>
            <a:lvl3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3pPr>
            <a:lvl4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4pPr>
            <a:lvl5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5pPr>
            <a:lvl6pPr marL="261209" algn="ctr" defTabSz="2507790" rtl="0" fontAlgn="base">
              <a:spcBef>
                <a:spcPct val="0"/>
              </a:spcBef>
              <a:spcAft>
                <a:spcPct val="0"/>
              </a:spcAft>
              <a:defRPr sz="12114">
                <a:solidFill>
                  <a:schemeClr val="tx2"/>
                </a:solidFill>
                <a:latin typeface="Arial" pitchFamily="34" charset="0"/>
              </a:defRPr>
            </a:lvl6pPr>
            <a:lvl7pPr marL="522418" algn="ctr" defTabSz="2507790" rtl="0" fontAlgn="base">
              <a:spcBef>
                <a:spcPct val="0"/>
              </a:spcBef>
              <a:spcAft>
                <a:spcPct val="0"/>
              </a:spcAft>
              <a:defRPr sz="12114">
                <a:solidFill>
                  <a:schemeClr val="tx2"/>
                </a:solidFill>
                <a:latin typeface="Arial" pitchFamily="34" charset="0"/>
              </a:defRPr>
            </a:lvl7pPr>
            <a:lvl8pPr marL="783628" algn="ctr" defTabSz="2507790" rtl="0" fontAlgn="base">
              <a:spcBef>
                <a:spcPct val="0"/>
              </a:spcBef>
              <a:spcAft>
                <a:spcPct val="0"/>
              </a:spcAft>
              <a:defRPr sz="12114">
                <a:solidFill>
                  <a:schemeClr val="tx2"/>
                </a:solidFill>
                <a:latin typeface="Arial" pitchFamily="34" charset="0"/>
              </a:defRPr>
            </a:lvl8pPr>
            <a:lvl9pPr marL="1044836" algn="ctr" defTabSz="2507790" rtl="0" fontAlgn="base">
              <a:spcBef>
                <a:spcPct val="0"/>
              </a:spcBef>
              <a:spcAft>
                <a:spcPct val="0"/>
              </a:spcAft>
              <a:defRPr sz="12114">
                <a:solidFill>
                  <a:schemeClr val="tx2"/>
                </a:solidFill>
                <a:latin typeface="Arial" pitchFamily="34" charset="0"/>
              </a:defRPr>
            </a:lvl9pPr>
          </a:lstStyle>
          <a:p>
            <a:pPr algn="l">
              <a:defRPr/>
            </a:pPr>
            <a:r>
              <a:rPr lang="en-US" sz="2000" kern="0" dirty="0">
                <a:solidFill>
                  <a:schemeClr val="bg2">
                    <a:lumMod val="10000"/>
                  </a:schemeClr>
                </a:solidFill>
              </a:rPr>
              <a:t>Module center deflection with &amp; without </a:t>
            </a:r>
            <a:r>
              <a:rPr lang="en-US" sz="2000" i="1" kern="0" dirty="0" err="1">
                <a:solidFill>
                  <a:schemeClr val="bg2">
                    <a:lumMod val="10000"/>
                  </a:schemeClr>
                </a:solidFill>
              </a:rPr>
              <a:t>RailPads</a:t>
            </a:r>
            <a:r>
              <a:rPr lang="en-US" sz="2000" kern="0" dirty="0">
                <a:solidFill>
                  <a:schemeClr val="bg2">
                    <a:lumMod val="10000"/>
                  </a:schemeClr>
                </a:solidFill>
              </a:rPr>
              <a:t> during Storm Dorian in FL</a:t>
            </a:r>
          </a:p>
        </p:txBody>
      </p:sp>
      <p:pic>
        <p:nvPicPr>
          <p:cNvPr id="8" name="Picture 7" descr="A picture containing indoor&#10;&#10;Description automatically generated">
            <a:extLst>
              <a:ext uri="{FF2B5EF4-FFF2-40B4-BE49-F238E27FC236}">
                <a16:creationId xmlns:a16="http://schemas.microsoft.com/office/drawing/2014/main" id="{CE40A4E7-C545-3E48-B52E-20AE72305E6E}"/>
              </a:ext>
            </a:extLst>
          </p:cNvPr>
          <p:cNvPicPr/>
          <p:nvPr/>
        </p:nvPicPr>
        <p:blipFill rotWithShape="1">
          <a:blip r:embed="rId7" cstate="hqprint">
            <a:extLst>
              <a:ext uri="{28A0092B-C50C-407E-A947-70E740481C1C}">
                <a14:useLocalDpi xmlns:a14="http://schemas.microsoft.com/office/drawing/2010/main"/>
              </a:ext>
            </a:extLst>
          </a:blip>
          <a:srcRect/>
          <a:stretch/>
        </p:blipFill>
        <p:spPr>
          <a:xfrm>
            <a:off x="1369208" y="1484094"/>
            <a:ext cx="5943600" cy="943610"/>
          </a:xfrm>
          <a:prstGeom prst="rect">
            <a:avLst/>
          </a:prstGeom>
        </p:spPr>
      </p:pic>
      <p:sp>
        <p:nvSpPr>
          <p:cNvPr id="9" name="Content Placeholder 2">
            <a:extLst>
              <a:ext uri="{FF2B5EF4-FFF2-40B4-BE49-F238E27FC236}">
                <a16:creationId xmlns:a16="http://schemas.microsoft.com/office/drawing/2014/main" id="{F9E148F0-62C9-8844-BFDC-4F6C663F9171}"/>
              </a:ext>
            </a:extLst>
          </p:cNvPr>
          <p:cNvSpPr txBox="1">
            <a:spLocks/>
          </p:cNvSpPr>
          <p:nvPr/>
        </p:nvSpPr>
        <p:spPr>
          <a:xfrm>
            <a:off x="173580" y="2412519"/>
            <a:ext cx="9164851" cy="109142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err="1"/>
              <a:t>RailPad</a:t>
            </a:r>
            <a:r>
              <a:rPr lang="en-US" sz="2800" dirty="0"/>
              <a:t> concept: use the strength of the mounting rail</a:t>
            </a:r>
          </a:p>
          <a:p>
            <a:pPr lvl="1"/>
            <a:r>
              <a:rPr lang="en-US" sz="2400" dirty="0"/>
              <a:t>Place a spacer between the rail and the backsheet to limit deflection and to press upward and place cells in a state of protective compressive stress</a:t>
            </a:r>
          </a:p>
        </p:txBody>
      </p:sp>
      <p:pic>
        <p:nvPicPr>
          <p:cNvPr id="10" name="Audio 9">
            <a:hlinkClick r:id="" action="ppaction://media"/>
            <a:extLst>
              <a:ext uri="{FF2B5EF4-FFF2-40B4-BE49-F238E27FC236}">
                <a16:creationId xmlns:a16="http://schemas.microsoft.com/office/drawing/2014/main" id="{7F7DE931-36ED-C244-9EEB-F124916401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76904413"/>
      </p:ext>
    </p:extLst>
  </p:cSld>
  <p:clrMapOvr>
    <a:masterClrMapping/>
  </p:clrMapOvr>
  <mc:AlternateContent xmlns:mc="http://schemas.openxmlformats.org/markup-compatibility/2006">
    <mc:Choice xmlns:p14="http://schemas.microsoft.com/office/powerpoint/2010/main" Requires="p14">
      <p:transition spd="slow" p14:dur="2000" advTm="109643"/>
    </mc:Choice>
    <mc:Fallback>
      <p:transition spd="slow" advTm="10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C3417-F39F-1F4C-8EAE-04F1879804AD}"/>
              </a:ext>
            </a:extLst>
          </p:cNvPr>
          <p:cNvSpPr>
            <a:spLocks noGrp="1"/>
          </p:cNvSpPr>
          <p:nvPr>
            <p:ph type="title"/>
          </p:nvPr>
        </p:nvSpPr>
        <p:spPr>
          <a:xfrm>
            <a:off x="167268" y="274638"/>
            <a:ext cx="8040029" cy="775229"/>
          </a:xfrm>
        </p:spPr>
        <p:txBody>
          <a:bodyPr>
            <a:noAutofit/>
          </a:bodyPr>
          <a:lstStyle/>
          <a:p>
            <a:pPr>
              <a:defRPr/>
            </a:pPr>
            <a:r>
              <a:rPr lang="en-US" sz="3600" b="1" i="1" kern="0" dirty="0" err="1">
                <a:solidFill>
                  <a:schemeClr val="tx1">
                    <a:lumMod val="50000"/>
                  </a:schemeClr>
                </a:solidFill>
              </a:rPr>
              <a:t>LoadSpot</a:t>
            </a:r>
            <a:r>
              <a:rPr lang="en-US" sz="3600" b="1" kern="0" dirty="0">
                <a:solidFill>
                  <a:schemeClr val="tx1">
                    <a:lumMod val="50000"/>
                  </a:schemeClr>
                </a:solidFill>
              </a:rPr>
              <a:t> Static Load Testing at  -5400 Pa</a:t>
            </a:r>
          </a:p>
        </p:txBody>
      </p:sp>
      <p:pic>
        <p:nvPicPr>
          <p:cNvPr id="5" name="Picture 125">
            <a:extLst>
              <a:ext uri="{FF2B5EF4-FFF2-40B4-BE49-F238E27FC236}">
                <a16:creationId xmlns:a16="http://schemas.microsoft.com/office/drawing/2014/main" id="{7D994C2F-C77C-C74D-A4C8-CE6E957F9FA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1432" y="4137157"/>
            <a:ext cx="1843118" cy="245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6">
            <a:extLst>
              <a:ext uri="{FF2B5EF4-FFF2-40B4-BE49-F238E27FC236}">
                <a16:creationId xmlns:a16="http://schemas.microsoft.com/office/drawing/2014/main" id="{1000C6F0-B5A8-8F4D-ABE8-F7459D0220E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7813" y="1121730"/>
            <a:ext cx="1738014" cy="29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3713B364-399C-DE4F-9E4A-9E55FAB58991}"/>
              </a:ext>
            </a:extLst>
          </p:cNvPr>
          <p:cNvSpPr txBox="1">
            <a:spLocks/>
          </p:cNvSpPr>
          <p:nvPr/>
        </p:nvSpPr>
        <p:spPr bwMode="auto">
          <a:xfrm>
            <a:off x="2281937" y="3705389"/>
            <a:ext cx="4356700" cy="55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8846" tIns="219423" rIns="438846" bIns="219423" anchor="ctr">
            <a:noAutofit/>
          </a:bodyPr>
          <a:lstStyle>
            <a:lvl1pPr algn="ctr" defTabSz="2507217" rtl="0" eaLnBrk="0" fontAlgn="base" hangingPunct="0">
              <a:spcBef>
                <a:spcPct val="0"/>
              </a:spcBef>
              <a:spcAft>
                <a:spcPct val="0"/>
              </a:spcAft>
              <a:defRPr sz="12114">
                <a:solidFill>
                  <a:schemeClr val="tx2"/>
                </a:solidFill>
                <a:latin typeface="+mj-lt"/>
                <a:ea typeface="ＭＳ Ｐゴシック" charset="0"/>
                <a:cs typeface="ＭＳ Ｐゴシック" charset="0"/>
              </a:defRPr>
            </a:lvl1pPr>
            <a:lvl2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2pPr>
            <a:lvl3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3pPr>
            <a:lvl4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4pPr>
            <a:lvl5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5pPr>
            <a:lvl6pPr marL="261209" algn="ctr" defTabSz="2507790" rtl="0" fontAlgn="base">
              <a:spcBef>
                <a:spcPct val="0"/>
              </a:spcBef>
              <a:spcAft>
                <a:spcPct val="0"/>
              </a:spcAft>
              <a:defRPr sz="12114">
                <a:solidFill>
                  <a:schemeClr val="tx2"/>
                </a:solidFill>
                <a:latin typeface="Arial" pitchFamily="34" charset="0"/>
              </a:defRPr>
            </a:lvl6pPr>
            <a:lvl7pPr marL="522418" algn="ctr" defTabSz="2507790" rtl="0" fontAlgn="base">
              <a:spcBef>
                <a:spcPct val="0"/>
              </a:spcBef>
              <a:spcAft>
                <a:spcPct val="0"/>
              </a:spcAft>
              <a:defRPr sz="12114">
                <a:solidFill>
                  <a:schemeClr val="tx2"/>
                </a:solidFill>
                <a:latin typeface="Arial" pitchFamily="34" charset="0"/>
              </a:defRPr>
            </a:lvl7pPr>
            <a:lvl8pPr marL="783628" algn="ctr" defTabSz="2507790" rtl="0" fontAlgn="base">
              <a:spcBef>
                <a:spcPct val="0"/>
              </a:spcBef>
              <a:spcAft>
                <a:spcPct val="0"/>
              </a:spcAft>
              <a:defRPr sz="12114">
                <a:solidFill>
                  <a:schemeClr val="tx2"/>
                </a:solidFill>
                <a:latin typeface="Arial" pitchFamily="34" charset="0"/>
              </a:defRPr>
            </a:lvl8pPr>
            <a:lvl9pPr marL="1044836" algn="ctr" defTabSz="2507790" rtl="0" fontAlgn="base">
              <a:spcBef>
                <a:spcPct val="0"/>
              </a:spcBef>
              <a:spcAft>
                <a:spcPct val="0"/>
              </a:spcAft>
              <a:defRPr sz="12114">
                <a:solidFill>
                  <a:schemeClr val="tx2"/>
                </a:solidFill>
                <a:latin typeface="Arial" pitchFamily="34" charset="0"/>
              </a:defRPr>
            </a:lvl9pPr>
          </a:lstStyle>
          <a:p>
            <a:pPr>
              <a:defRPr/>
            </a:pPr>
            <a:r>
              <a:rPr lang="en-US" sz="2800" b="1" kern="0" dirty="0">
                <a:solidFill>
                  <a:schemeClr val="tx1">
                    <a:lumMod val="50000"/>
                  </a:schemeClr>
                </a:solidFill>
              </a:rPr>
              <a:t>Then without </a:t>
            </a:r>
            <a:r>
              <a:rPr lang="en-US" sz="2800" b="1" i="1" kern="0" dirty="0" err="1">
                <a:solidFill>
                  <a:schemeClr val="tx1">
                    <a:lumMod val="50000"/>
                  </a:schemeClr>
                </a:solidFill>
              </a:rPr>
              <a:t>RailPad</a:t>
            </a:r>
            <a:endParaRPr lang="en-US" sz="2800" b="1" i="1" kern="0" dirty="0">
              <a:solidFill>
                <a:schemeClr val="tx1">
                  <a:lumMod val="50000"/>
                </a:schemeClr>
              </a:solidFill>
            </a:endParaRPr>
          </a:p>
        </p:txBody>
      </p:sp>
      <p:pic>
        <p:nvPicPr>
          <p:cNvPr id="8" name="Picture 7">
            <a:extLst>
              <a:ext uri="{FF2B5EF4-FFF2-40B4-BE49-F238E27FC236}">
                <a16:creationId xmlns:a16="http://schemas.microsoft.com/office/drawing/2014/main" id="{3F7A4D6C-DAFD-F840-9CAE-7A604ECCC4A6}"/>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2534583" y="1477590"/>
            <a:ext cx="3645555" cy="226437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32FD56E2-9BF1-3740-8847-D5FD4E803510}"/>
              </a:ext>
            </a:extLst>
          </p:cNvPr>
          <p:cNvPicPr/>
          <p:nvPr/>
        </p:nvPicPr>
        <p:blipFill rotWithShape="1">
          <a:blip r:embed="rId7" cstate="print">
            <a:extLst>
              <a:ext uri="{28A0092B-C50C-407E-A947-70E740481C1C}">
                <a14:useLocalDpi xmlns:a14="http://schemas.microsoft.com/office/drawing/2010/main"/>
              </a:ext>
            </a:extLst>
          </a:blip>
          <a:srcRect/>
          <a:stretch/>
        </p:blipFill>
        <p:spPr bwMode="auto">
          <a:xfrm>
            <a:off x="2573297" y="4200331"/>
            <a:ext cx="3571460" cy="2197155"/>
          </a:xfrm>
          <a:prstGeom prst="rect">
            <a:avLst/>
          </a:prstGeom>
          <a:ln>
            <a:noFill/>
          </a:ln>
          <a:extLst>
            <a:ext uri="{53640926-AAD7-44D8-BBD7-CCE9431645EC}">
              <a14:shadowObscured xmlns:a14="http://schemas.microsoft.com/office/drawing/2010/main"/>
            </a:ext>
          </a:extLst>
        </p:spPr>
      </p:pic>
      <p:sp>
        <p:nvSpPr>
          <p:cNvPr id="10" name="Title 1">
            <a:extLst>
              <a:ext uri="{FF2B5EF4-FFF2-40B4-BE49-F238E27FC236}">
                <a16:creationId xmlns:a16="http://schemas.microsoft.com/office/drawing/2014/main" id="{69531BEF-3388-9D49-9235-DFC9BF05D2CA}"/>
              </a:ext>
            </a:extLst>
          </p:cNvPr>
          <p:cNvSpPr txBox="1">
            <a:spLocks/>
          </p:cNvSpPr>
          <p:nvPr/>
        </p:nvSpPr>
        <p:spPr bwMode="auto">
          <a:xfrm>
            <a:off x="2906514" y="1007050"/>
            <a:ext cx="3201470" cy="55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8846" tIns="219423" rIns="438846" bIns="219423" anchor="ctr">
            <a:noAutofit/>
          </a:bodyPr>
          <a:lstStyle>
            <a:lvl1pPr algn="ctr" defTabSz="2507217" rtl="0" eaLnBrk="0" fontAlgn="base" hangingPunct="0">
              <a:spcBef>
                <a:spcPct val="0"/>
              </a:spcBef>
              <a:spcAft>
                <a:spcPct val="0"/>
              </a:spcAft>
              <a:defRPr sz="12114">
                <a:solidFill>
                  <a:schemeClr val="tx2"/>
                </a:solidFill>
                <a:latin typeface="+mj-lt"/>
                <a:ea typeface="ＭＳ Ｐゴシック" charset="0"/>
                <a:cs typeface="ＭＳ Ｐゴシック" charset="0"/>
              </a:defRPr>
            </a:lvl1pPr>
            <a:lvl2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2pPr>
            <a:lvl3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3pPr>
            <a:lvl4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4pPr>
            <a:lvl5pPr algn="ctr" defTabSz="2507217" rtl="0" eaLnBrk="0" fontAlgn="base" hangingPunct="0">
              <a:spcBef>
                <a:spcPct val="0"/>
              </a:spcBef>
              <a:spcAft>
                <a:spcPct val="0"/>
              </a:spcAft>
              <a:defRPr sz="12114">
                <a:solidFill>
                  <a:schemeClr val="tx2"/>
                </a:solidFill>
                <a:latin typeface="Arial" pitchFamily="34" charset="0"/>
                <a:ea typeface="ＭＳ Ｐゴシック" charset="0"/>
                <a:cs typeface="ＭＳ Ｐゴシック" charset="0"/>
              </a:defRPr>
            </a:lvl5pPr>
            <a:lvl6pPr marL="261209" algn="ctr" defTabSz="2507790" rtl="0" fontAlgn="base">
              <a:spcBef>
                <a:spcPct val="0"/>
              </a:spcBef>
              <a:spcAft>
                <a:spcPct val="0"/>
              </a:spcAft>
              <a:defRPr sz="12114">
                <a:solidFill>
                  <a:schemeClr val="tx2"/>
                </a:solidFill>
                <a:latin typeface="Arial" pitchFamily="34" charset="0"/>
              </a:defRPr>
            </a:lvl6pPr>
            <a:lvl7pPr marL="522418" algn="ctr" defTabSz="2507790" rtl="0" fontAlgn="base">
              <a:spcBef>
                <a:spcPct val="0"/>
              </a:spcBef>
              <a:spcAft>
                <a:spcPct val="0"/>
              </a:spcAft>
              <a:defRPr sz="12114">
                <a:solidFill>
                  <a:schemeClr val="tx2"/>
                </a:solidFill>
                <a:latin typeface="Arial" pitchFamily="34" charset="0"/>
              </a:defRPr>
            </a:lvl7pPr>
            <a:lvl8pPr marL="783628" algn="ctr" defTabSz="2507790" rtl="0" fontAlgn="base">
              <a:spcBef>
                <a:spcPct val="0"/>
              </a:spcBef>
              <a:spcAft>
                <a:spcPct val="0"/>
              </a:spcAft>
              <a:defRPr sz="12114">
                <a:solidFill>
                  <a:schemeClr val="tx2"/>
                </a:solidFill>
                <a:latin typeface="Arial" pitchFamily="34" charset="0"/>
              </a:defRPr>
            </a:lvl8pPr>
            <a:lvl9pPr marL="1044836" algn="ctr" defTabSz="2507790" rtl="0" fontAlgn="base">
              <a:spcBef>
                <a:spcPct val="0"/>
              </a:spcBef>
              <a:spcAft>
                <a:spcPct val="0"/>
              </a:spcAft>
              <a:defRPr sz="12114">
                <a:solidFill>
                  <a:schemeClr val="tx2"/>
                </a:solidFill>
                <a:latin typeface="Arial" pitchFamily="34" charset="0"/>
              </a:defRPr>
            </a:lvl9pPr>
          </a:lstStyle>
          <a:p>
            <a:pPr>
              <a:defRPr/>
            </a:pPr>
            <a:r>
              <a:rPr lang="en-US" sz="2800" b="1" kern="0" dirty="0">
                <a:solidFill>
                  <a:schemeClr val="tx1">
                    <a:lumMod val="50000"/>
                  </a:schemeClr>
                </a:solidFill>
              </a:rPr>
              <a:t>With </a:t>
            </a:r>
            <a:r>
              <a:rPr lang="en-US" sz="2800" b="1" i="1" kern="0" dirty="0" err="1">
                <a:solidFill>
                  <a:schemeClr val="tx1">
                    <a:lumMod val="50000"/>
                  </a:schemeClr>
                </a:solidFill>
              </a:rPr>
              <a:t>RailPad</a:t>
            </a:r>
            <a:endParaRPr lang="en-US" sz="2800" b="1" i="1" kern="0" dirty="0">
              <a:solidFill>
                <a:schemeClr val="tx1">
                  <a:lumMod val="50000"/>
                </a:schemeClr>
              </a:solidFill>
            </a:endParaRPr>
          </a:p>
        </p:txBody>
      </p:sp>
      <p:pic>
        <p:nvPicPr>
          <p:cNvPr id="11" name="Picture 124">
            <a:extLst>
              <a:ext uri="{FF2B5EF4-FFF2-40B4-BE49-F238E27FC236}">
                <a16:creationId xmlns:a16="http://schemas.microsoft.com/office/drawing/2014/main" id="{449674F5-57C5-5F4E-8AAD-939612DE84A7}"/>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336516" y="1258662"/>
            <a:ext cx="2703699" cy="339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2A6D2C54-757E-E748-B24B-68A0E39024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06296800"/>
      </p:ext>
    </p:extLst>
  </p:cSld>
  <p:clrMapOvr>
    <a:masterClrMapping/>
  </p:clrMapOvr>
  <mc:AlternateContent xmlns:mc="http://schemas.openxmlformats.org/markup-compatibility/2006">
    <mc:Choice xmlns:p14="http://schemas.microsoft.com/office/powerpoint/2010/main" Requires="p14">
      <p:transition spd="slow" p14:dur="2000" advTm="42812"/>
    </mc:Choice>
    <mc:Fallback>
      <p:transition spd="slow" advTm="4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628B-B0A0-3040-B4E9-B693D8289E40}"/>
              </a:ext>
            </a:extLst>
          </p:cNvPr>
          <p:cNvSpPr>
            <a:spLocks noGrp="1"/>
          </p:cNvSpPr>
          <p:nvPr>
            <p:ph type="title"/>
          </p:nvPr>
        </p:nvSpPr>
        <p:spPr/>
        <p:txBody>
          <a:bodyPr/>
          <a:lstStyle/>
          <a:p>
            <a:r>
              <a:rPr lang="en-US" dirty="0" err="1"/>
              <a:t>RailPad</a:t>
            </a:r>
            <a:r>
              <a:rPr lang="en-US" dirty="0"/>
              <a:t> EL images vs load</a:t>
            </a:r>
          </a:p>
        </p:txBody>
      </p:sp>
      <p:pic>
        <p:nvPicPr>
          <p:cNvPr id="5" name="Picture 4">
            <a:extLst>
              <a:ext uri="{FF2B5EF4-FFF2-40B4-BE49-F238E27FC236}">
                <a16:creationId xmlns:a16="http://schemas.microsoft.com/office/drawing/2014/main" id="{12C41EBD-30D3-5445-9338-8F5B22548512}"/>
              </a:ext>
            </a:extLst>
          </p:cNvPr>
          <p:cNvPicPr>
            <a:picLocks noChangeAspect="1"/>
          </p:cNvPicPr>
          <p:nvPr/>
        </p:nvPicPr>
        <p:blipFill>
          <a:blip r:embed="rId4"/>
          <a:stretch>
            <a:fillRect/>
          </a:stretch>
        </p:blipFill>
        <p:spPr>
          <a:xfrm>
            <a:off x="249383" y="1155651"/>
            <a:ext cx="8603672" cy="5039294"/>
          </a:xfrm>
          <a:prstGeom prst="rect">
            <a:avLst/>
          </a:prstGeom>
        </p:spPr>
      </p:pic>
      <p:sp>
        <p:nvSpPr>
          <p:cNvPr id="6" name="Rectangle 5">
            <a:extLst>
              <a:ext uri="{FF2B5EF4-FFF2-40B4-BE49-F238E27FC236}">
                <a16:creationId xmlns:a16="http://schemas.microsoft.com/office/drawing/2014/main" id="{709A7929-DFDA-2C46-94FD-11396FC27743}"/>
              </a:ext>
            </a:extLst>
          </p:cNvPr>
          <p:cNvSpPr/>
          <p:nvPr/>
        </p:nvSpPr>
        <p:spPr>
          <a:xfrm>
            <a:off x="264694" y="6167235"/>
            <a:ext cx="4678781" cy="369332"/>
          </a:xfrm>
          <a:prstGeom prst="rect">
            <a:avLst/>
          </a:prstGeom>
        </p:spPr>
        <p:txBody>
          <a:bodyPr wrap="none">
            <a:spAutoFit/>
          </a:bodyPr>
          <a:lstStyle/>
          <a:p>
            <a:r>
              <a:rPr lang="en-US" dirty="0"/>
              <a:t>Note:  view in slideshow mode to see gif images</a:t>
            </a:r>
          </a:p>
        </p:txBody>
      </p:sp>
      <p:pic>
        <p:nvPicPr>
          <p:cNvPr id="3" name="Audio 2">
            <a:hlinkClick r:id="" action="ppaction://media"/>
            <a:extLst>
              <a:ext uri="{FF2B5EF4-FFF2-40B4-BE49-F238E27FC236}">
                <a16:creationId xmlns:a16="http://schemas.microsoft.com/office/drawing/2014/main" id="{3B70B29E-7BD8-0F49-89B9-96DC353A28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52851376"/>
      </p:ext>
    </p:extLst>
  </p:cSld>
  <p:clrMapOvr>
    <a:masterClrMapping/>
  </p:clrMapOvr>
  <mc:AlternateContent xmlns:mc="http://schemas.openxmlformats.org/markup-compatibility/2006">
    <mc:Choice xmlns:p14="http://schemas.microsoft.com/office/powerpoint/2010/main" Requires="p14">
      <p:transition spd="slow" p14:dur="2000" advTm="98118"/>
    </mc:Choice>
    <mc:Fallback>
      <p:transition spd="slow" advTm="98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3EB63-DC97-414A-A0C8-CCFB6DD14E8F}"/>
              </a:ext>
            </a:extLst>
          </p:cNvPr>
          <p:cNvSpPr>
            <a:spLocks noGrp="1"/>
          </p:cNvSpPr>
          <p:nvPr>
            <p:ph type="title"/>
          </p:nvPr>
        </p:nvSpPr>
        <p:spPr/>
        <p:txBody>
          <a:bodyPr/>
          <a:lstStyle/>
          <a:p>
            <a:r>
              <a:rPr lang="en-US" i="1" dirty="0" err="1"/>
              <a:t>TubePad</a:t>
            </a:r>
            <a:r>
              <a:rPr lang="en-US" dirty="0"/>
              <a:t> for Trackers</a:t>
            </a:r>
            <a:endParaRPr lang="en-US" i="1" dirty="0"/>
          </a:p>
        </p:txBody>
      </p:sp>
      <p:pic>
        <p:nvPicPr>
          <p:cNvPr id="4" name="Picture 3" descr="Graphical user interface, surface chart&#10;&#10;Description automatically generated">
            <a:extLst>
              <a:ext uri="{FF2B5EF4-FFF2-40B4-BE49-F238E27FC236}">
                <a16:creationId xmlns:a16="http://schemas.microsoft.com/office/drawing/2014/main" id="{42428B2B-C28A-1042-A4E9-BE1EB6A53E90}"/>
              </a:ext>
            </a:extLst>
          </p:cNvPr>
          <p:cNvPicPr/>
          <p:nvPr/>
        </p:nvPicPr>
        <p:blipFill>
          <a:blip r:embed="rId4"/>
          <a:stretch>
            <a:fillRect/>
          </a:stretch>
        </p:blipFill>
        <p:spPr>
          <a:xfrm>
            <a:off x="279399" y="2100648"/>
            <a:ext cx="8691605" cy="4345803"/>
          </a:xfrm>
          <a:prstGeom prst="rect">
            <a:avLst/>
          </a:prstGeom>
        </p:spPr>
      </p:pic>
      <p:sp>
        <p:nvSpPr>
          <p:cNvPr id="5" name="Content Placeholder 2">
            <a:extLst>
              <a:ext uri="{FF2B5EF4-FFF2-40B4-BE49-F238E27FC236}">
                <a16:creationId xmlns:a16="http://schemas.microsoft.com/office/drawing/2014/main" id="{3C4B1CE7-9344-5F48-AAA9-4E17C7101CC1}"/>
              </a:ext>
            </a:extLst>
          </p:cNvPr>
          <p:cNvSpPr>
            <a:spLocks noGrp="1"/>
          </p:cNvSpPr>
          <p:nvPr>
            <p:ph idx="1"/>
          </p:nvPr>
        </p:nvSpPr>
        <p:spPr>
          <a:xfrm>
            <a:off x="279400" y="1093572"/>
            <a:ext cx="8572500" cy="5257800"/>
          </a:xfrm>
        </p:spPr>
        <p:txBody>
          <a:bodyPr/>
          <a:lstStyle/>
          <a:p>
            <a:r>
              <a:rPr lang="en-US" dirty="0"/>
              <a:t>Solve problem of tracker tube hitting J-boxes under high load</a:t>
            </a:r>
          </a:p>
        </p:txBody>
      </p:sp>
      <p:pic>
        <p:nvPicPr>
          <p:cNvPr id="3" name="Audio 2">
            <a:hlinkClick r:id="" action="ppaction://media"/>
            <a:extLst>
              <a:ext uri="{FF2B5EF4-FFF2-40B4-BE49-F238E27FC236}">
                <a16:creationId xmlns:a16="http://schemas.microsoft.com/office/drawing/2014/main" id="{3740E453-1983-9E4A-AF63-AAB23847B7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44763216"/>
      </p:ext>
    </p:extLst>
  </p:cSld>
  <p:clrMapOvr>
    <a:masterClrMapping/>
  </p:clrMapOvr>
  <mc:AlternateContent xmlns:mc="http://schemas.openxmlformats.org/markup-compatibility/2006">
    <mc:Choice xmlns:p14="http://schemas.microsoft.com/office/powerpoint/2010/main" Requires="p14">
      <p:transition spd="slow" p14:dur="2000" advTm="51695"/>
    </mc:Choice>
    <mc:Fallback>
      <p:transition spd="slow" advTm="51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D04F-21A7-444D-9196-CA62A66E77B1}"/>
              </a:ext>
            </a:extLst>
          </p:cNvPr>
          <p:cNvSpPr>
            <a:spLocks noGrp="1"/>
          </p:cNvSpPr>
          <p:nvPr>
            <p:ph type="title"/>
          </p:nvPr>
        </p:nvSpPr>
        <p:spPr/>
        <p:txBody>
          <a:bodyPr/>
          <a:lstStyle/>
          <a:p>
            <a:r>
              <a:rPr lang="en-US" i="1" dirty="0" err="1"/>
              <a:t>RailPad</a:t>
            </a:r>
            <a:r>
              <a:rPr lang="en-US" dirty="0"/>
              <a:t> and Hail</a:t>
            </a:r>
          </a:p>
        </p:txBody>
      </p:sp>
      <p:sp>
        <p:nvSpPr>
          <p:cNvPr id="3" name="Content Placeholder 2">
            <a:extLst>
              <a:ext uri="{FF2B5EF4-FFF2-40B4-BE49-F238E27FC236}">
                <a16:creationId xmlns:a16="http://schemas.microsoft.com/office/drawing/2014/main" id="{2F3E3D3F-2D41-2C46-BE76-E0C8F57A381B}"/>
              </a:ext>
            </a:extLst>
          </p:cNvPr>
          <p:cNvSpPr>
            <a:spLocks noGrp="1"/>
          </p:cNvSpPr>
          <p:nvPr>
            <p:ph idx="1"/>
          </p:nvPr>
        </p:nvSpPr>
        <p:spPr>
          <a:xfrm>
            <a:off x="279400" y="1143000"/>
            <a:ext cx="6069885" cy="1548685"/>
          </a:xfrm>
        </p:spPr>
        <p:txBody>
          <a:bodyPr/>
          <a:lstStyle/>
          <a:p>
            <a:r>
              <a:rPr lang="en-US" dirty="0"/>
              <a:t>W</a:t>
            </a:r>
          </a:p>
        </p:txBody>
      </p:sp>
      <p:pic>
        <p:nvPicPr>
          <p:cNvPr id="4" name="Picture 3" descr="A close up of a map&#10;&#10;Description automatically generated">
            <a:extLst>
              <a:ext uri="{FF2B5EF4-FFF2-40B4-BE49-F238E27FC236}">
                <a16:creationId xmlns:a16="http://schemas.microsoft.com/office/drawing/2014/main" id="{DB304CDD-16B4-5241-955E-DA146A61B2A1}"/>
              </a:ext>
            </a:extLst>
          </p:cNvPr>
          <p:cNvPicPr/>
          <p:nvPr/>
        </p:nvPicPr>
        <p:blipFill>
          <a:blip r:embed="rId4"/>
          <a:stretch>
            <a:fillRect/>
          </a:stretch>
        </p:blipFill>
        <p:spPr>
          <a:xfrm>
            <a:off x="134942" y="4241799"/>
            <a:ext cx="4121239" cy="2197114"/>
          </a:xfrm>
          <a:prstGeom prst="rect">
            <a:avLst/>
          </a:prstGeom>
        </p:spPr>
      </p:pic>
      <p:pic>
        <p:nvPicPr>
          <p:cNvPr id="3075" name="Picture 32" descr="A screen shot of an open window&#10;&#10;Description automatically generated">
            <a:extLst>
              <a:ext uri="{FF2B5EF4-FFF2-40B4-BE49-F238E27FC236}">
                <a16:creationId xmlns:a16="http://schemas.microsoft.com/office/drawing/2014/main" id="{2E5DB271-545E-0F4B-9DFC-3242FDB6C6D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8100" y="1143000"/>
            <a:ext cx="1420127" cy="29802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33" descr="A cat looking at a screen&#10;&#10;Description automatically generated">
            <a:extLst>
              <a:ext uri="{FF2B5EF4-FFF2-40B4-BE49-F238E27FC236}">
                <a16:creationId xmlns:a16="http://schemas.microsoft.com/office/drawing/2014/main" id="{5EB09715-A8B4-7E49-9A19-904425486A13}"/>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471820" y="1155522"/>
            <a:ext cx="1447484" cy="2954864"/>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38" descr="A black and white photo of a cat&#10;&#10;Description automatically generated">
            <a:extLst>
              <a:ext uri="{FF2B5EF4-FFF2-40B4-BE49-F238E27FC236}">
                <a16:creationId xmlns:a16="http://schemas.microsoft.com/office/drawing/2014/main" id="{C3E852B3-0038-6645-B453-315492300BE7}"/>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2932183" y="1143000"/>
            <a:ext cx="1447484" cy="29954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76360CA-2D02-114C-9C18-78504DEA774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9DEDF64E-0307-4A4C-8F71-EDA4BC266158}"/>
              </a:ext>
            </a:extLst>
          </p:cNvPr>
          <p:cNvSpPr>
            <a:spLocks noChangeArrowheads="1"/>
          </p:cNvSpPr>
          <p:nvPr/>
        </p:nvSpPr>
        <p:spPr bwMode="auto">
          <a:xfrm>
            <a:off x="0" y="424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E9E8BCEC-45A5-904F-BAA8-A43C3A5DB1CE}"/>
              </a:ext>
            </a:extLst>
          </p:cNvPr>
          <p:cNvSpPr>
            <a:spLocks noChangeArrowheads="1"/>
          </p:cNvSpPr>
          <p:nvPr/>
        </p:nvSpPr>
        <p:spPr bwMode="auto">
          <a:xfrm>
            <a:off x="0" y="8001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04B44E73-F3AC-5845-9D10-29DA3A1C0488}"/>
              </a:ext>
            </a:extLst>
          </p:cNvPr>
          <p:cNvSpPr>
            <a:spLocks noChangeArrowheads="1"/>
          </p:cNvSpPr>
          <p:nvPr/>
        </p:nvSpPr>
        <p:spPr bwMode="auto">
          <a:xfrm>
            <a:off x="0" y="11785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EL images of Control modules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 name="Picture 11" descr="A white and black&#10;&#10;Description automatically generated">
            <a:extLst>
              <a:ext uri="{FF2B5EF4-FFF2-40B4-BE49-F238E27FC236}">
                <a16:creationId xmlns:a16="http://schemas.microsoft.com/office/drawing/2014/main" id="{DE2592E2-E166-5848-9FEC-CEA0E04C548E}"/>
              </a:ext>
            </a:extLst>
          </p:cNvPr>
          <p:cNvPicPr/>
          <p:nvPr/>
        </p:nvPicPr>
        <p:blipFill>
          <a:blip r:embed="rId8" cstate="hqprint">
            <a:extLst>
              <a:ext uri="{28A0092B-C50C-407E-A947-70E740481C1C}">
                <a14:useLocalDpi xmlns:a14="http://schemas.microsoft.com/office/drawing/2010/main"/>
              </a:ext>
            </a:extLst>
          </a:blip>
          <a:stretch>
            <a:fillRect/>
          </a:stretch>
        </p:blipFill>
        <p:spPr>
          <a:xfrm>
            <a:off x="4408286" y="1143000"/>
            <a:ext cx="1600269" cy="2980262"/>
          </a:xfrm>
          <a:prstGeom prst="rect">
            <a:avLst/>
          </a:prstGeom>
        </p:spPr>
      </p:pic>
      <p:pic>
        <p:nvPicPr>
          <p:cNvPr id="13" name="Picture 12" descr="A close up of a door&#10;&#10;Description automatically generated">
            <a:extLst>
              <a:ext uri="{FF2B5EF4-FFF2-40B4-BE49-F238E27FC236}">
                <a16:creationId xmlns:a16="http://schemas.microsoft.com/office/drawing/2014/main" id="{33D6E78D-5F69-C141-89C6-7C4DFB928053}"/>
              </a:ext>
            </a:extLst>
          </p:cNvPr>
          <p:cNvPicPr/>
          <p:nvPr/>
        </p:nvPicPr>
        <p:blipFill>
          <a:blip r:embed="rId9" cstate="hqprint">
            <a:extLst>
              <a:ext uri="{28A0092B-C50C-407E-A947-70E740481C1C}">
                <a14:useLocalDpi xmlns:a14="http://schemas.microsoft.com/office/drawing/2010/main"/>
              </a:ext>
            </a:extLst>
          </a:blip>
          <a:stretch>
            <a:fillRect/>
          </a:stretch>
        </p:blipFill>
        <p:spPr>
          <a:xfrm>
            <a:off x="6006605" y="1168401"/>
            <a:ext cx="1535380" cy="2954861"/>
          </a:xfrm>
          <a:prstGeom prst="rect">
            <a:avLst/>
          </a:prstGeom>
        </p:spPr>
      </p:pic>
      <p:pic>
        <p:nvPicPr>
          <p:cNvPr id="14" name="Picture 13" descr="A black and white photo of a cat&#10;&#10;Description automatically generated">
            <a:extLst>
              <a:ext uri="{FF2B5EF4-FFF2-40B4-BE49-F238E27FC236}">
                <a16:creationId xmlns:a16="http://schemas.microsoft.com/office/drawing/2014/main" id="{75C5F324-4960-5144-A18E-86A0F9B41339}"/>
              </a:ext>
            </a:extLst>
          </p:cNvPr>
          <p:cNvPicPr/>
          <p:nvPr/>
        </p:nvPicPr>
        <p:blipFill>
          <a:blip r:embed="rId10" cstate="hqprint">
            <a:extLst>
              <a:ext uri="{28A0092B-C50C-407E-A947-70E740481C1C}">
                <a14:useLocalDpi xmlns:a14="http://schemas.microsoft.com/office/drawing/2010/main"/>
              </a:ext>
            </a:extLst>
          </a:blip>
          <a:stretch>
            <a:fillRect/>
          </a:stretch>
        </p:blipFill>
        <p:spPr>
          <a:xfrm>
            <a:off x="7578672" y="1168401"/>
            <a:ext cx="1548383" cy="2995485"/>
          </a:xfrm>
          <a:prstGeom prst="rect">
            <a:avLst/>
          </a:prstGeom>
        </p:spPr>
      </p:pic>
      <p:sp>
        <p:nvSpPr>
          <p:cNvPr id="9" name="Rectangle 8">
            <a:extLst>
              <a:ext uri="{FF2B5EF4-FFF2-40B4-BE49-F238E27FC236}">
                <a16:creationId xmlns:a16="http://schemas.microsoft.com/office/drawing/2014/main" id="{240C53D2-A316-F04B-A66D-853EEE5F8225}"/>
              </a:ext>
            </a:extLst>
          </p:cNvPr>
          <p:cNvSpPr/>
          <p:nvPr/>
        </p:nvSpPr>
        <p:spPr>
          <a:xfrm>
            <a:off x="1265417" y="1127139"/>
            <a:ext cx="1968872" cy="523220"/>
          </a:xfrm>
          <a:prstGeom prst="rect">
            <a:avLst/>
          </a:prstGeom>
        </p:spPr>
        <p:txBody>
          <a:bodyPr wrap="none">
            <a:spAutoFit/>
          </a:bodyPr>
          <a:lstStyle/>
          <a:p>
            <a:r>
              <a:rPr lang="en-US" sz="2800" b="1" dirty="0">
                <a:solidFill>
                  <a:srgbClr val="0600FE"/>
                </a:solidFill>
              </a:rPr>
              <a:t>No </a:t>
            </a:r>
            <a:r>
              <a:rPr lang="en-US" sz="2800" b="1" i="1" dirty="0" err="1">
                <a:solidFill>
                  <a:srgbClr val="0600FE"/>
                </a:solidFill>
              </a:rPr>
              <a:t>RailPads</a:t>
            </a:r>
            <a:endParaRPr lang="en-US" sz="2800" b="1" i="1" dirty="0">
              <a:solidFill>
                <a:srgbClr val="0600FE"/>
              </a:solidFill>
            </a:endParaRPr>
          </a:p>
        </p:txBody>
      </p:sp>
      <p:cxnSp>
        <p:nvCxnSpPr>
          <p:cNvPr id="11" name="Straight Connector 10">
            <a:extLst>
              <a:ext uri="{FF2B5EF4-FFF2-40B4-BE49-F238E27FC236}">
                <a16:creationId xmlns:a16="http://schemas.microsoft.com/office/drawing/2014/main" id="{24C05EDC-2CDC-214F-BE61-479931F7A1C4}"/>
              </a:ext>
            </a:extLst>
          </p:cNvPr>
          <p:cNvCxnSpPr/>
          <p:nvPr/>
        </p:nvCxnSpPr>
        <p:spPr>
          <a:xfrm>
            <a:off x="4408286" y="1127139"/>
            <a:ext cx="0" cy="3036747"/>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31E8E957-7DA3-574D-838C-06AFF42AD218}"/>
              </a:ext>
            </a:extLst>
          </p:cNvPr>
          <p:cNvSpPr/>
          <p:nvPr/>
        </p:nvSpPr>
        <p:spPr>
          <a:xfrm>
            <a:off x="4877457" y="1096361"/>
            <a:ext cx="3736393" cy="584775"/>
          </a:xfrm>
          <a:prstGeom prst="rect">
            <a:avLst/>
          </a:prstGeom>
          <a:noFill/>
        </p:spPr>
        <p:txBody>
          <a:bodyPr wrap="square" lIns="91440" tIns="45720" rIns="91440" bIns="45720">
            <a:spAutoFit/>
          </a:bodyPr>
          <a:lstStyle/>
          <a:p>
            <a:pPr algn="ctr"/>
            <a:r>
              <a:rPr lang="en-US" sz="32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With </a:t>
            </a:r>
            <a:r>
              <a:rPr lang="en-US" sz="3200" b="1" i="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RailPads</a:t>
            </a:r>
            <a:endParaRPr lang="en-US" sz="3200" b="1" i="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cxnSp>
        <p:nvCxnSpPr>
          <p:cNvPr id="20" name="Straight Connector 19">
            <a:extLst>
              <a:ext uri="{FF2B5EF4-FFF2-40B4-BE49-F238E27FC236}">
                <a16:creationId xmlns:a16="http://schemas.microsoft.com/office/drawing/2014/main" id="{19BEACED-C79F-AF4B-A74F-4E337C345A1C}"/>
              </a:ext>
            </a:extLst>
          </p:cNvPr>
          <p:cNvCxnSpPr/>
          <p:nvPr/>
        </p:nvCxnSpPr>
        <p:spPr>
          <a:xfrm>
            <a:off x="26786" y="1127139"/>
            <a:ext cx="0" cy="3036747"/>
          </a:xfrm>
          <a:prstGeom prst="line">
            <a:avLst/>
          </a:prstGeom>
          <a:ln w="53975">
            <a:solidFill>
              <a:srgbClr val="0600FE"/>
            </a:solidFill>
          </a:ln>
        </p:spPr>
        <p:style>
          <a:lnRef idx="2">
            <a:schemeClr val="accent1"/>
          </a:lnRef>
          <a:fillRef idx="0">
            <a:schemeClr val="accent1"/>
          </a:fillRef>
          <a:effectRef idx="1">
            <a:schemeClr val="accent1"/>
          </a:effectRef>
          <a:fontRef idx="minor">
            <a:schemeClr val="tx1"/>
          </a:fontRef>
        </p:style>
      </p:cxnSp>
      <p:sp>
        <p:nvSpPr>
          <p:cNvPr id="22" name="Content Placeholder 2">
            <a:extLst>
              <a:ext uri="{FF2B5EF4-FFF2-40B4-BE49-F238E27FC236}">
                <a16:creationId xmlns:a16="http://schemas.microsoft.com/office/drawing/2014/main" id="{1DE666D7-89D9-0643-A7AB-C269719D4759}"/>
              </a:ext>
            </a:extLst>
          </p:cNvPr>
          <p:cNvSpPr txBox="1">
            <a:spLocks/>
          </p:cNvSpPr>
          <p:nvPr/>
        </p:nvSpPr>
        <p:spPr>
          <a:xfrm>
            <a:off x="3882052" y="4231621"/>
            <a:ext cx="5245000" cy="29548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EL taken after demounting</a:t>
            </a:r>
          </a:p>
          <a:p>
            <a:pPr lvl="1"/>
            <a:r>
              <a:rPr lang="en-US" sz="1800" dirty="0"/>
              <a:t> would look even better with rear pressure</a:t>
            </a:r>
          </a:p>
          <a:p>
            <a:pPr lvl="1"/>
            <a:r>
              <a:rPr lang="en-US" sz="1800" dirty="0"/>
              <a:t> doesn’t prevent dendritic cracks, but seems to reduce open cracks</a:t>
            </a:r>
          </a:p>
          <a:p>
            <a:pPr lvl="1"/>
            <a:r>
              <a:rPr lang="en-US" sz="1800" dirty="0"/>
              <a:t>Over long term would prevent further crack propagation and crack opening</a:t>
            </a:r>
          </a:p>
        </p:txBody>
      </p:sp>
      <p:pic>
        <p:nvPicPr>
          <p:cNvPr id="10" name="Picture 9">
            <a:extLst>
              <a:ext uri="{FF2B5EF4-FFF2-40B4-BE49-F238E27FC236}">
                <a16:creationId xmlns:a16="http://schemas.microsoft.com/office/drawing/2014/main" id="{7B3D3432-17E9-554E-83A5-6B3A0A433D58}"/>
              </a:ext>
            </a:extLst>
          </p:cNvPr>
          <p:cNvPicPr>
            <a:picLocks noChangeAspect="1"/>
          </p:cNvPicPr>
          <p:nvPr/>
        </p:nvPicPr>
        <p:blipFill>
          <a:blip r:embed="rId11"/>
          <a:stretch>
            <a:fillRect/>
          </a:stretch>
        </p:blipFill>
        <p:spPr>
          <a:xfrm>
            <a:off x="553221" y="5596014"/>
            <a:ext cx="2366083" cy="406671"/>
          </a:xfrm>
          <a:prstGeom prst="rect">
            <a:avLst/>
          </a:prstGeom>
        </p:spPr>
      </p:pic>
      <p:pic>
        <p:nvPicPr>
          <p:cNvPr id="16" name="Audio 15">
            <a:hlinkClick r:id="" action="ppaction://media"/>
            <a:extLst>
              <a:ext uri="{FF2B5EF4-FFF2-40B4-BE49-F238E27FC236}">
                <a16:creationId xmlns:a16="http://schemas.microsoft.com/office/drawing/2014/main" id="{98C216A1-2871-A84B-86AF-7B53AA7F341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60735140"/>
      </p:ext>
    </p:extLst>
  </p:cSld>
  <p:clrMapOvr>
    <a:masterClrMapping/>
  </p:clrMapOvr>
  <mc:AlternateContent xmlns:mc="http://schemas.openxmlformats.org/markup-compatibility/2006">
    <mc:Choice xmlns:p14="http://schemas.microsoft.com/office/powerpoint/2010/main" Requires="p14">
      <p:transition spd="slow" p14:dur="2000" advTm="80292"/>
    </mc:Choice>
    <mc:Fallback>
      <p:transition spd="slow" advTm="80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3B92-811F-2C42-A4DC-D6DB1F56041C}"/>
              </a:ext>
            </a:extLst>
          </p:cNvPr>
          <p:cNvSpPr>
            <a:spLocks noGrp="1"/>
          </p:cNvSpPr>
          <p:nvPr>
            <p:ph type="title"/>
          </p:nvPr>
        </p:nvSpPr>
        <p:spPr/>
        <p:txBody>
          <a:bodyPr/>
          <a:lstStyle/>
          <a:p>
            <a:r>
              <a:rPr lang="en-US" dirty="0"/>
              <a:t>Future </a:t>
            </a:r>
            <a:r>
              <a:rPr lang="en-US" i="1" dirty="0" err="1"/>
              <a:t>RailPad</a:t>
            </a:r>
            <a:r>
              <a:rPr lang="en-US" dirty="0"/>
              <a:t> Research</a:t>
            </a:r>
          </a:p>
        </p:txBody>
      </p:sp>
      <p:sp>
        <p:nvSpPr>
          <p:cNvPr id="3" name="Content Placeholder 2">
            <a:extLst>
              <a:ext uri="{FF2B5EF4-FFF2-40B4-BE49-F238E27FC236}">
                <a16:creationId xmlns:a16="http://schemas.microsoft.com/office/drawing/2014/main" id="{7F16DCCF-C2EE-314E-A5C5-64CDF648035C}"/>
              </a:ext>
            </a:extLst>
          </p:cNvPr>
          <p:cNvSpPr>
            <a:spLocks noGrp="1"/>
          </p:cNvSpPr>
          <p:nvPr>
            <p:ph idx="1"/>
          </p:nvPr>
        </p:nvSpPr>
        <p:spPr/>
        <p:txBody>
          <a:bodyPr/>
          <a:lstStyle/>
          <a:p>
            <a:r>
              <a:rPr lang="en-US" dirty="0"/>
              <a:t>Observe energy delivery vs time, EL, and thermal images on outdoor </a:t>
            </a:r>
            <a:r>
              <a:rPr lang="en-US" i="1" dirty="0" err="1"/>
              <a:t>RailPad</a:t>
            </a:r>
            <a:r>
              <a:rPr lang="en-US" dirty="0"/>
              <a:t> installations</a:t>
            </a:r>
          </a:p>
          <a:p>
            <a:r>
              <a:rPr lang="en-US" dirty="0"/>
              <a:t>Further hail tests with EL while </a:t>
            </a:r>
            <a:r>
              <a:rPr lang="en-US" i="1" dirty="0" err="1"/>
              <a:t>RailPad</a:t>
            </a:r>
            <a:r>
              <a:rPr lang="en-US" dirty="0"/>
              <a:t> is engaged</a:t>
            </a:r>
          </a:p>
          <a:p>
            <a:pPr lvl="1"/>
            <a:r>
              <a:rPr lang="en-US" dirty="0"/>
              <a:t>How much hail damage is due to the impact vs the deflection?</a:t>
            </a:r>
          </a:p>
          <a:p>
            <a:r>
              <a:rPr lang="en-US" dirty="0"/>
              <a:t>Cyclic loading with and without </a:t>
            </a:r>
            <a:r>
              <a:rPr lang="en-US" i="1" dirty="0" err="1"/>
              <a:t>RailPads</a:t>
            </a:r>
            <a:r>
              <a:rPr lang="en-US" dirty="0"/>
              <a:t> on module with hail damage</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82E2632B-9B35-0B43-8CBE-9745973171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6438391"/>
      </p:ext>
    </p:extLst>
  </p:cSld>
  <p:clrMapOvr>
    <a:masterClrMapping/>
  </p:clrMapOvr>
  <mc:AlternateContent xmlns:mc="http://schemas.openxmlformats.org/markup-compatibility/2006">
    <mc:Choice xmlns:p14="http://schemas.microsoft.com/office/powerpoint/2010/main" Requires="p14">
      <p:transition spd="slow" p14:dur="2000" advTm="66534"/>
    </mc:Choice>
    <mc:Fallback>
      <p:transition spd="slow" advTm="6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062EE7-B32A-E840-83C3-03DEB9F090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5171"/>
          <a:stretch/>
        </p:blipFill>
        <p:spPr>
          <a:xfrm>
            <a:off x="5498762" y="3202088"/>
            <a:ext cx="3609764" cy="3054779"/>
          </a:xfrm>
          <a:prstGeom prst="rect">
            <a:avLst/>
          </a:prstGeom>
        </p:spPr>
      </p:pic>
      <p:pic>
        <p:nvPicPr>
          <p:cNvPr id="12" name="Picture 11" descr="Diagram&#10;&#10;Description automatically generated">
            <a:extLst>
              <a:ext uri="{FF2B5EF4-FFF2-40B4-BE49-F238E27FC236}">
                <a16:creationId xmlns:a16="http://schemas.microsoft.com/office/drawing/2014/main" id="{57598298-4D69-3C41-B57E-0CEFF943CA84}"/>
              </a:ext>
            </a:extLst>
          </p:cNvPr>
          <p:cNvPicPr/>
          <p:nvPr/>
        </p:nvPicPr>
        <p:blipFill rotWithShape="1">
          <a:blip r:embed="rId5" cstate="print">
            <a:extLst>
              <a:ext uri="{28A0092B-C50C-407E-A947-70E740481C1C}">
                <a14:useLocalDpi xmlns:a14="http://schemas.microsoft.com/office/drawing/2010/main"/>
              </a:ext>
            </a:extLst>
          </a:blip>
          <a:srcRect l="16852" t="62659" r="59440"/>
          <a:stretch/>
        </p:blipFill>
        <p:spPr>
          <a:xfrm>
            <a:off x="6070605" y="1099914"/>
            <a:ext cx="2136396" cy="1930157"/>
          </a:xfrm>
          <a:prstGeom prst="rect">
            <a:avLst/>
          </a:prstGeom>
        </p:spPr>
      </p:pic>
      <p:pic>
        <p:nvPicPr>
          <p:cNvPr id="10" name="Picture 9">
            <a:extLst>
              <a:ext uri="{FF2B5EF4-FFF2-40B4-BE49-F238E27FC236}">
                <a16:creationId xmlns:a16="http://schemas.microsoft.com/office/drawing/2014/main" id="{7CED1BE0-FCD7-DA42-9BAF-146D250882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412632" y="4088921"/>
            <a:ext cx="2974506" cy="1803894"/>
          </a:xfrm>
          <a:prstGeom prst="rect">
            <a:avLst/>
          </a:prstGeom>
        </p:spPr>
      </p:pic>
      <p:pic>
        <p:nvPicPr>
          <p:cNvPr id="11" name="Picture 10">
            <a:extLst>
              <a:ext uri="{FF2B5EF4-FFF2-40B4-BE49-F238E27FC236}">
                <a16:creationId xmlns:a16="http://schemas.microsoft.com/office/drawing/2014/main" id="{FFE162C7-F44E-A24E-9161-B798484ED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74579" y="4103313"/>
            <a:ext cx="2974505" cy="1775108"/>
          </a:xfrm>
          <a:prstGeom prst="rect">
            <a:avLst/>
          </a:prstGeom>
        </p:spPr>
      </p:pic>
      <p:sp>
        <p:nvSpPr>
          <p:cNvPr id="2" name="Title 1">
            <a:extLst>
              <a:ext uri="{FF2B5EF4-FFF2-40B4-BE49-F238E27FC236}">
                <a16:creationId xmlns:a16="http://schemas.microsoft.com/office/drawing/2014/main" id="{AE4F2E3A-B310-D94C-BADE-2767F46E1588}"/>
              </a:ext>
            </a:extLst>
          </p:cNvPr>
          <p:cNvSpPr>
            <a:spLocks noGrp="1"/>
          </p:cNvSpPr>
          <p:nvPr>
            <p:ph type="title"/>
          </p:nvPr>
        </p:nvSpPr>
        <p:spPr/>
        <p:txBody>
          <a:bodyPr/>
          <a:lstStyle/>
          <a:p>
            <a:r>
              <a:rPr lang="en-US" dirty="0"/>
              <a:t>Cold Induced Damage</a:t>
            </a:r>
          </a:p>
        </p:txBody>
      </p:sp>
      <p:pic>
        <p:nvPicPr>
          <p:cNvPr id="5" name="Picture 4" descr="Diagram&#10;&#10;Description automatically generated">
            <a:extLst>
              <a:ext uri="{FF2B5EF4-FFF2-40B4-BE49-F238E27FC236}">
                <a16:creationId xmlns:a16="http://schemas.microsoft.com/office/drawing/2014/main" id="{C69EECF3-0483-FD49-8815-1FDD8D7B4C7F}"/>
              </a:ext>
            </a:extLst>
          </p:cNvPr>
          <p:cNvPicPr/>
          <p:nvPr/>
        </p:nvPicPr>
        <p:blipFill rotWithShape="1">
          <a:blip r:embed="rId5" cstate="print">
            <a:extLst>
              <a:ext uri="{28A0092B-C50C-407E-A947-70E740481C1C}">
                <a14:useLocalDpi xmlns:a14="http://schemas.microsoft.com/office/drawing/2010/main"/>
              </a:ext>
            </a:extLst>
          </a:blip>
          <a:srcRect l="19280" b="42520"/>
          <a:stretch/>
        </p:blipFill>
        <p:spPr>
          <a:xfrm>
            <a:off x="0" y="1094860"/>
            <a:ext cx="5714508" cy="2334140"/>
          </a:xfrm>
          <a:prstGeom prst="rect">
            <a:avLst/>
          </a:prstGeom>
        </p:spPr>
      </p:pic>
      <p:sp>
        <p:nvSpPr>
          <p:cNvPr id="6" name="Rectangle 5">
            <a:extLst>
              <a:ext uri="{FF2B5EF4-FFF2-40B4-BE49-F238E27FC236}">
                <a16:creationId xmlns:a16="http://schemas.microsoft.com/office/drawing/2014/main" id="{B7637D45-8F05-1D41-B4E0-9E92389528FD}"/>
              </a:ext>
            </a:extLst>
          </p:cNvPr>
          <p:cNvSpPr/>
          <p:nvPr/>
        </p:nvSpPr>
        <p:spPr>
          <a:xfrm>
            <a:off x="7632208" y="1571979"/>
            <a:ext cx="1225015" cy="369332"/>
          </a:xfrm>
          <a:prstGeom prst="rect">
            <a:avLst/>
          </a:prstGeom>
        </p:spPr>
        <p:txBody>
          <a:bodyPr wrap="none">
            <a:spAutoFit/>
          </a:bodyPr>
          <a:lstStyle/>
          <a:p>
            <a:r>
              <a:rPr lang="en-US" dirty="0"/>
              <a:t>-30 or -40C</a:t>
            </a:r>
          </a:p>
        </p:txBody>
      </p:sp>
      <p:sp>
        <p:nvSpPr>
          <p:cNvPr id="8" name="TextBox 7">
            <a:extLst>
              <a:ext uri="{FF2B5EF4-FFF2-40B4-BE49-F238E27FC236}">
                <a16:creationId xmlns:a16="http://schemas.microsoft.com/office/drawing/2014/main" id="{AC5AAA59-9F72-6248-8ECA-FA5903B050F0}"/>
              </a:ext>
            </a:extLst>
          </p:cNvPr>
          <p:cNvSpPr txBox="1"/>
          <p:nvPr/>
        </p:nvSpPr>
        <p:spPr>
          <a:xfrm>
            <a:off x="313682" y="6037071"/>
            <a:ext cx="1409104" cy="369332"/>
          </a:xfrm>
          <a:prstGeom prst="rect">
            <a:avLst/>
          </a:prstGeom>
          <a:noFill/>
        </p:spPr>
        <p:txBody>
          <a:bodyPr wrap="none" rtlCol="0">
            <a:spAutoFit/>
          </a:bodyPr>
          <a:lstStyle/>
          <a:p>
            <a:r>
              <a:rPr lang="en-US" dirty="0">
                <a:solidFill>
                  <a:srgbClr val="FF0000"/>
                </a:solidFill>
              </a:rPr>
              <a:t>BEFORE TC1</a:t>
            </a:r>
          </a:p>
        </p:txBody>
      </p:sp>
      <p:sp>
        <p:nvSpPr>
          <p:cNvPr id="9" name="TextBox 8">
            <a:extLst>
              <a:ext uri="{FF2B5EF4-FFF2-40B4-BE49-F238E27FC236}">
                <a16:creationId xmlns:a16="http://schemas.microsoft.com/office/drawing/2014/main" id="{F334AC03-8110-3E40-9F26-9DA772EB7BCD}"/>
              </a:ext>
            </a:extLst>
          </p:cNvPr>
          <p:cNvSpPr txBox="1"/>
          <p:nvPr/>
        </p:nvSpPr>
        <p:spPr>
          <a:xfrm>
            <a:off x="2251099" y="6030212"/>
            <a:ext cx="1236236" cy="369332"/>
          </a:xfrm>
          <a:prstGeom prst="rect">
            <a:avLst/>
          </a:prstGeom>
          <a:noFill/>
        </p:spPr>
        <p:txBody>
          <a:bodyPr wrap="none" rtlCol="0">
            <a:spAutoFit/>
          </a:bodyPr>
          <a:lstStyle/>
          <a:p>
            <a:r>
              <a:rPr lang="en-US" dirty="0">
                <a:solidFill>
                  <a:srgbClr val="FF0000"/>
                </a:solidFill>
              </a:rPr>
              <a:t>AFTER TC1</a:t>
            </a:r>
          </a:p>
        </p:txBody>
      </p:sp>
      <p:sp>
        <p:nvSpPr>
          <p:cNvPr id="13" name="Rectangle 12">
            <a:extLst>
              <a:ext uri="{FF2B5EF4-FFF2-40B4-BE49-F238E27FC236}">
                <a16:creationId xmlns:a16="http://schemas.microsoft.com/office/drawing/2014/main" id="{1FE40AA6-AE7D-5748-A9FF-95EB67DBD936}"/>
              </a:ext>
            </a:extLst>
          </p:cNvPr>
          <p:cNvSpPr/>
          <p:nvPr/>
        </p:nvSpPr>
        <p:spPr>
          <a:xfrm>
            <a:off x="88902" y="3576464"/>
            <a:ext cx="3432350" cy="461665"/>
          </a:xfrm>
          <a:prstGeom prst="rect">
            <a:avLst/>
          </a:prstGeom>
        </p:spPr>
        <p:txBody>
          <a:bodyPr wrap="none">
            <a:spAutoFit/>
          </a:bodyPr>
          <a:lstStyle/>
          <a:p>
            <a:r>
              <a:rPr lang="en-US" sz="2400" dirty="0"/>
              <a:t>Under 2400 Pa Front Load</a:t>
            </a:r>
          </a:p>
        </p:txBody>
      </p:sp>
      <p:sp>
        <p:nvSpPr>
          <p:cNvPr id="3" name="Rectangle 2">
            <a:extLst>
              <a:ext uri="{FF2B5EF4-FFF2-40B4-BE49-F238E27FC236}">
                <a16:creationId xmlns:a16="http://schemas.microsoft.com/office/drawing/2014/main" id="{6621239D-6CEC-5941-A504-2835D54B75E9}"/>
              </a:ext>
            </a:extLst>
          </p:cNvPr>
          <p:cNvSpPr/>
          <p:nvPr/>
        </p:nvSpPr>
        <p:spPr>
          <a:xfrm>
            <a:off x="6241986" y="2899705"/>
            <a:ext cx="1819537" cy="369332"/>
          </a:xfrm>
          <a:prstGeom prst="rect">
            <a:avLst/>
          </a:prstGeom>
        </p:spPr>
        <p:txBody>
          <a:bodyPr wrap="none">
            <a:spAutoFit/>
          </a:bodyPr>
          <a:lstStyle/>
          <a:p>
            <a:r>
              <a:rPr lang="en-US" b="1" dirty="0"/>
              <a:t>Cold Climate Test</a:t>
            </a:r>
          </a:p>
        </p:txBody>
      </p:sp>
      <p:pic>
        <p:nvPicPr>
          <p:cNvPr id="4" name="Audio 3">
            <a:hlinkClick r:id="" action="ppaction://media"/>
            <a:extLst>
              <a:ext uri="{FF2B5EF4-FFF2-40B4-BE49-F238E27FC236}">
                <a16:creationId xmlns:a16="http://schemas.microsoft.com/office/drawing/2014/main" id="{0CEDC642-F391-354A-A4FA-2428DADA5E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76298285"/>
      </p:ext>
    </p:extLst>
  </p:cSld>
  <p:clrMapOvr>
    <a:masterClrMapping/>
  </p:clrMapOvr>
  <mc:AlternateContent xmlns:mc="http://schemas.openxmlformats.org/markup-compatibility/2006">
    <mc:Choice xmlns:p14="http://schemas.microsoft.com/office/powerpoint/2010/main" Requires="p14">
      <p:transition spd="slow" p14:dur="2000" advTm="128850"/>
    </mc:Choice>
    <mc:Fallback>
      <p:transition spd="slow" advTm="12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13463" cy="747310"/>
          </a:xfrm>
        </p:spPr>
        <p:txBody>
          <a:bodyPr>
            <a:normAutofit fontScale="90000"/>
          </a:bodyPr>
          <a:lstStyle/>
          <a:p>
            <a:r>
              <a:rPr lang="en-US" dirty="0"/>
              <a:t>PVRD2 Project</a:t>
            </a:r>
          </a:p>
        </p:txBody>
      </p:sp>
      <p:sp>
        <p:nvSpPr>
          <p:cNvPr id="3" name="Content Placeholder 2"/>
          <p:cNvSpPr>
            <a:spLocks noGrp="1"/>
          </p:cNvSpPr>
          <p:nvPr>
            <p:ph idx="1"/>
          </p:nvPr>
        </p:nvSpPr>
        <p:spPr/>
        <p:txBody>
          <a:bodyPr>
            <a:normAutofit fontScale="85000" lnSpcReduction="10000"/>
          </a:bodyPr>
          <a:lstStyle/>
          <a:p>
            <a:r>
              <a:rPr lang="en-US" dirty="0"/>
              <a:t>“Improving solar panel durability through novel panel designs and advanced manufacturing equipment”</a:t>
            </a:r>
          </a:p>
          <a:p>
            <a:r>
              <a:rPr lang="en-US" dirty="0"/>
              <a:t>Award #DE-EE0008152</a:t>
            </a:r>
          </a:p>
          <a:p>
            <a:r>
              <a:rPr lang="en-US" dirty="0"/>
              <a:t>BrightSpot Automation – Lead</a:t>
            </a:r>
          </a:p>
          <a:p>
            <a:pPr lvl="1"/>
            <a:r>
              <a:rPr lang="en-US" dirty="0"/>
              <a:t>Rob </a:t>
            </a:r>
            <a:r>
              <a:rPr lang="en-US" dirty="0" err="1"/>
              <a:t>Janoch</a:t>
            </a:r>
            <a:endParaRPr lang="en-US" dirty="0"/>
          </a:p>
          <a:p>
            <a:pPr lvl="1"/>
            <a:r>
              <a:rPr lang="en-US" dirty="0"/>
              <a:t>Andrew Anselmo</a:t>
            </a:r>
          </a:p>
          <a:p>
            <a:r>
              <a:rPr lang="en-US" dirty="0"/>
              <a:t>Univ. of Central Florida/ FSEC – sub</a:t>
            </a:r>
          </a:p>
          <a:p>
            <a:pPr lvl="1"/>
            <a:r>
              <a:rPr lang="en-US" dirty="0"/>
              <a:t>Hubert Seigneur</a:t>
            </a:r>
          </a:p>
          <a:p>
            <a:pPr lvl="1"/>
            <a:r>
              <a:rPr lang="en-US" dirty="0"/>
              <a:t>Eric Schneller</a:t>
            </a:r>
          </a:p>
          <a:p>
            <a:r>
              <a:rPr lang="en-US" dirty="0"/>
              <a:t>D2 Solar – sub</a:t>
            </a:r>
          </a:p>
          <a:p>
            <a:pPr lvl="1"/>
            <a:r>
              <a:rPr lang="en-US" dirty="0"/>
              <a:t>Mike Rowell</a:t>
            </a:r>
          </a:p>
          <a:p>
            <a:pPr lvl="1"/>
            <a:r>
              <a:rPr lang="en-US" dirty="0"/>
              <a:t>Duncan Harwood</a:t>
            </a:r>
          </a:p>
        </p:txBody>
      </p:sp>
      <p:pic>
        <p:nvPicPr>
          <p:cNvPr id="4" name="Picture 60">
            <a:extLst>
              <a:ext uri="{FF2B5EF4-FFF2-40B4-BE49-F238E27FC236}">
                <a16:creationId xmlns:a16="http://schemas.microsoft.com/office/drawing/2014/main" id="{F419D2B0-BAC5-C94E-8E65-5DC5B03326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13879" y="3771900"/>
            <a:ext cx="2830121" cy="129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450DF2B9-4C62-AF44-989C-AB2EB2ECFB1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l="18542" t="24219" r="17323" b="23245"/>
          <a:stretch>
            <a:fillRect/>
          </a:stretch>
        </p:blipFill>
        <p:spPr bwMode="auto">
          <a:xfrm>
            <a:off x="6130113" y="5236030"/>
            <a:ext cx="2922004" cy="95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DEBA0678-D0E5-CE49-9717-6110DF7C5E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18860197"/>
      </p:ext>
    </p:extLst>
  </p:cSld>
  <p:clrMapOvr>
    <a:masterClrMapping/>
  </p:clrMapOvr>
  <mc:AlternateContent xmlns:mc="http://schemas.openxmlformats.org/markup-compatibility/2006">
    <mc:Choice xmlns:p14="http://schemas.microsoft.com/office/powerpoint/2010/main" Requires="p14">
      <p:transition spd="slow" p14:dur="2000" advTm="22983"/>
    </mc:Choice>
    <mc:Fallback>
      <p:transition spd="slow" advTm="22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2F9D-A182-CD4A-964F-64BD9EE7FD53}"/>
              </a:ext>
            </a:extLst>
          </p:cNvPr>
          <p:cNvSpPr>
            <a:spLocks noGrp="1"/>
          </p:cNvSpPr>
          <p:nvPr>
            <p:ph type="title"/>
          </p:nvPr>
        </p:nvSpPr>
        <p:spPr/>
        <p:txBody>
          <a:bodyPr/>
          <a:lstStyle/>
          <a:p>
            <a:r>
              <a:rPr lang="en-US" dirty="0"/>
              <a:t>Cold Induced Damage - Outdoor</a:t>
            </a:r>
          </a:p>
        </p:txBody>
      </p:sp>
      <p:sp>
        <p:nvSpPr>
          <p:cNvPr id="6" name="Content Placeholder 2">
            <a:extLst>
              <a:ext uri="{FF2B5EF4-FFF2-40B4-BE49-F238E27FC236}">
                <a16:creationId xmlns:a16="http://schemas.microsoft.com/office/drawing/2014/main" id="{DD795824-BF95-BB45-AAE5-2CD5232B6B1D}"/>
              </a:ext>
            </a:extLst>
          </p:cNvPr>
          <p:cNvSpPr>
            <a:spLocks noGrp="1"/>
          </p:cNvSpPr>
          <p:nvPr>
            <p:ph idx="1"/>
          </p:nvPr>
        </p:nvSpPr>
        <p:spPr>
          <a:xfrm>
            <a:off x="0" y="1049867"/>
            <a:ext cx="4230815" cy="5375561"/>
          </a:xfrm>
        </p:spPr>
        <p:txBody>
          <a:bodyPr>
            <a:normAutofit fontScale="70000" lnSpcReduction="20000"/>
          </a:bodyPr>
          <a:lstStyle/>
          <a:p>
            <a:r>
              <a:rPr lang="en-US" dirty="0"/>
              <a:t>CSUN modules installed near Fairbanks, AK</a:t>
            </a:r>
          </a:p>
          <a:p>
            <a:pPr lvl="1"/>
            <a:r>
              <a:rPr lang="en-US" dirty="0"/>
              <a:t>Installed Oct 2018; removed Feb 2020</a:t>
            </a:r>
          </a:p>
          <a:p>
            <a:pPr lvl="1"/>
            <a:r>
              <a:rPr lang="en-US" dirty="0"/>
              <a:t>Coldest temp seen: -41</a:t>
            </a:r>
            <a:r>
              <a:rPr lang="en-US" baseline="30000" dirty="0"/>
              <a:t> ◦ </a:t>
            </a:r>
            <a:r>
              <a:rPr lang="en-US" dirty="0"/>
              <a:t>C</a:t>
            </a:r>
          </a:p>
          <a:p>
            <a:r>
              <a:rPr lang="en-US" dirty="0"/>
              <a:t>EL imaged before and after loading with bricks to different levels</a:t>
            </a:r>
          </a:p>
          <a:p>
            <a:pPr lvl="1"/>
            <a:r>
              <a:rPr lang="en-US" dirty="0"/>
              <a:t>Data from Chris Pike, U. of AK Fairbanks</a:t>
            </a:r>
          </a:p>
          <a:p>
            <a:r>
              <a:rPr lang="en-US" dirty="0"/>
              <a:t>Show severe cracking at loads as low as -1000 Pa</a:t>
            </a:r>
          </a:p>
          <a:p>
            <a:pPr lvl="1"/>
            <a:r>
              <a:rPr lang="en-US" dirty="0"/>
              <a:t>Quite untypical of modern modules</a:t>
            </a:r>
          </a:p>
          <a:p>
            <a:r>
              <a:rPr lang="en-US" dirty="0"/>
              <a:t>Reduces risk that climate chamber data is misleading in some way</a:t>
            </a:r>
          </a:p>
        </p:txBody>
      </p:sp>
      <p:pic>
        <p:nvPicPr>
          <p:cNvPr id="7" name="Picture 6">
            <a:extLst>
              <a:ext uri="{FF2B5EF4-FFF2-40B4-BE49-F238E27FC236}">
                <a16:creationId xmlns:a16="http://schemas.microsoft.com/office/drawing/2014/main" id="{1796005D-7AF0-DF47-80DB-923A5AA3AA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26551" y="1114144"/>
            <a:ext cx="2451043" cy="1659835"/>
          </a:xfrm>
          <a:prstGeom prst="rect">
            <a:avLst/>
          </a:prstGeom>
          <a:ln>
            <a:solidFill>
              <a:schemeClr val="tx1"/>
            </a:solidFill>
          </a:ln>
        </p:spPr>
      </p:pic>
      <p:pic>
        <p:nvPicPr>
          <p:cNvPr id="8" name="Picture 7">
            <a:extLst>
              <a:ext uri="{FF2B5EF4-FFF2-40B4-BE49-F238E27FC236}">
                <a16:creationId xmlns:a16="http://schemas.microsoft.com/office/drawing/2014/main" id="{85C14652-444A-B842-A8DC-D65C4B8AC7F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1411410" y="5624024"/>
            <a:ext cx="847134" cy="1495169"/>
          </a:xfrm>
          <a:prstGeom prst="rect">
            <a:avLst/>
          </a:prstGeom>
          <a:ln>
            <a:solidFill>
              <a:schemeClr val="tx1"/>
            </a:solidFill>
          </a:ln>
        </p:spPr>
      </p:pic>
      <p:pic>
        <p:nvPicPr>
          <p:cNvPr id="9" name="Picture 8">
            <a:extLst>
              <a:ext uri="{FF2B5EF4-FFF2-40B4-BE49-F238E27FC236}">
                <a16:creationId xmlns:a16="http://schemas.microsoft.com/office/drawing/2014/main" id="{006148B7-8291-E644-8310-9B4A840AA6B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0800000">
            <a:off x="6466455" y="1163572"/>
            <a:ext cx="2677545" cy="1182756"/>
          </a:xfrm>
          <a:prstGeom prst="rect">
            <a:avLst/>
          </a:prstGeom>
          <a:ln>
            <a:solidFill>
              <a:schemeClr val="tx1"/>
            </a:solidFill>
          </a:ln>
        </p:spPr>
      </p:pic>
      <p:grpSp>
        <p:nvGrpSpPr>
          <p:cNvPr id="10" name="Group 9">
            <a:extLst>
              <a:ext uri="{FF2B5EF4-FFF2-40B4-BE49-F238E27FC236}">
                <a16:creationId xmlns:a16="http://schemas.microsoft.com/office/drawing/2014/main" id="{55596D28-A918-4841-A48A-20DCBD167DFB}"/>
              </a:ext>
            </a:extLst>
          </p:cNvPr>
          <p:cNvGrpSpPr/>
          <p:nvPr/>
        </p:nvGrpSpPr>
        <p:grpSpPr>
          <a:xfrm>
            <a:off x="4171779" y="2773979"/>
            <a:ext cx="4972222" cy="3651448"/>
            <a:chOff x="4171779" y="2773979"/>
            <a:chExt cx="4972222" cy="3651448"/>
          </a:xfrm>
        </p:grpSpPr>
        <p:pic>
          <p:nvPicPr>
            <p:cNvPr id="4" name="Picture 3" descr="Calendar&#10;&#10;Description automatically generated">
              <a:extLst>
                <a:ext uri="{FF2B5EF4-FFF2-40B4-BE49-F238E27FC236}">
                  <a16:creationId xmlns:a16="http://schemas.microsoft.com/office/drawing/2014/main" id="{5A4826C7-A9BE-C14D-8A6A-B84EA70DCDC7}"/>
                </a:ext>
              </a:extLst>
            </p:cNvPr>
            <p:cNvPicPr/>
            <p:nvPr/>
          </p:nvPicPr>
          <p:blipFill>
            <a:blip r:embed="rId8"/>
            <a:stretch>
              <a:fillRect/>
            </a:stretch>
          </p:blipFill>
          <p:spPr>
            <a:xfrm>
              <a:off x="4171779" y="2797193"/>
              <a:ext cx="4972221" cy="3628234"/>
            </a:xfrm>
            <a:prstGeom prst="rect">
              <a:avLst/>
            </a:prstGeom>
          </p:spPr>
        </p:pic>
        <p:sp>
          <p:nvSpPr>
            <p:cNvPr id="3" name="Rectangle 2">
              <a:extLst>
                <a:ext uri="{FF2B5EF4-FFF2-40B4-BE49-F238E27FC236}">
                  <a16:creationId xmlns:a16="http://schemas.microsoft.com/office/drawing/2014/main" id="{DA553699-C0B2-1143-82FC-539EB99F6F01}"/>
                </a:ext>
              </a:extLst>
            </p:cNvPr>
            <p:cNvSpPr/>
            <p:nvPr/>
          </p:nvSpPr>
          <p:spPr>
            <a:xfrm>
              <a:off x="8587947" y="2773979"/>
              <a:ext cx="556054" cy="65502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1" name="Audio 10">
            <a:hlinkClick r:id="" action="ppaction://media"/>
            <a:extLst>
              <a:ext uri="{FF2B5EF4-FFF2-40B4-BE49-F238E27FC236}">
                <a16:creationId xmlns:a16="http://schemas.microsoft.com/office/drawing/2014/main" id="{5BA39316-6754-924C-888D-31DF189827C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90184210"/>
      </p:ext>
    </p:extLst>
  </p:cSld>
  <p:clrMapOvr>
    <a:masterClrMapping/>
  </p:clrMapOvr>
  <mc:AlternateContent xmlns:mc="http://schemas.openxmlformats.org/markup-compatibility/2006">
    <mc:Choice xmlns:p14="http://schemas.microsoft.com/office/powerpoint/2010/main" Requires="p14">
      <p:transition spd="slow" p14:dur="2000" advTm="60425"/>
    </mc:Choice>
    <mc:Fallback>
      <p:transition spd="slow" advTm="6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6C80-E83B-724C-AD8A-1D91ED12668D}"/>
              </a:ext>
            </a:extLst>
          </p:cNvPr>
          <p:cNvSpPr>
            <a:spLocks noGrp="1"/>
          </p:cNvSpPr>
          <p:nvPr>
            <p:ph type="title"/>
          </p:nvPr>
        </p:nvSpPr>
        <p:spPr/>
        <p:txBody>
          <a:bodyPr/>
          <a:lstStyle/>
          <a:p>
            <a:r>
              <a:rPr lang="en-US" dirty="0"/>
              <a:t>Cold Induced Damage</a:t>
            </a:r>
          </a:p>
        </p:txBody>
      </p:sp>
      <p:pic>
        <p:nvPicPr>
          <p:cNvPr id="4" name="Picture 3">
            <a:extLst>
              <a:ext uri="{FF2B5EF4-FFF2-40B4-BE49-F238E27FC236}">
                <a16:creationId xmlns:a16="http://schemas.microsoft.com/office/drawing/2014/main" id="{E90D3872-F8B9-DC44-B053-EA8C33DD637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1652" y="1083201"/>
            <a:ext cx="4656941" cy="2358064"/>
          </a:xfrm>
          <a:prstGeom prst="rect">
            <a:avLst/>
          </a:prstGeom>
        </p:spPr>
      </p:pic>
      <p:sp>
        <p:nvSpPr>
          <p:cNvPr id="5" name="TextBox 4">
            <a:extLst>
              <a:ext uri="{FF2B5EF4-FFF2-40B4-BE49-F238E27FC236}">
                <a16:creationId xmlns:a16="http://schemas.microsoft.com/office/drawing/2014/main" id="{F7CFCB53-F8F1-F54F-AB77-61EC544DA47F}"/>
              </a:ext>
            </a:extLst>
          </p:cNvPr>
          <p:cNvSpPr txBox="1"/>
          <p:nvPr/>
        </p:nvSpPr>
        <p:spPr>
          <a:xfrm>
            <a:off x="131652" y="3326407"/>
            <a:ext cx="5615470" cy="646331"/>
          </a:xfrm>
          <a:prstGeom prst="rect">
            <a:avLst/>
          </a:prstGeom>
          <a:noFill/>
        </p:spPr>
        <p:txBody>
          <a:bodyPr wrap="square" rtlCol="0">
            <a:spAutoFit/>
          </a:bodyPr>
          <a:lstStyle/>
          <a:p>
            <a:pPr algn="ctr"/>
            <a:r>
              <a:rPr lang="en-US" dirty="0"/>
              <a:t>Fracture force of single cell coupons after a single exposure to these cold temperature</a:t>
            </a:r>
          </a:p>
        </p:txBody>
      </p:sp>
      <p:pic>
        <p:nvPicPr>
          <p:cNvPr id="7" name="Content Placeholder 10">
            <a:extLst>
              <a:ext uri="{FF2B5EF4-FFF2-40B4-BE49-F238E27FC236}">
                <a16:creationId xmlns:a16="http://schemas.microsoft.com/office/drawing/2014/main" id="{607E56FB-DA0E-3944-B217-D56A96240B2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36778" y="1247523"/>
            <a:ext cx="2897563" cy="282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 name="Group 68">
            <a:extLst>
              <a:ext uri="{FF2B5EF4-FFF2-40B4-BE49-F238E27FC236}">
                <a16:creationId xmlns:a16="http://schemas.microsoft.com/office/drawing/2014/main" id="{E3772E9F-4643-624E-8C31-8A216CAD14AF}"/>
              </a:ext>
            </a:extLst>
          </p:cNvPr>
          <p:cNvGrpSpPr/>
          <p:nvPr/>
        </p:nvGrpSpPr>
        <p:grpSpPr>
          <a:xfrm>
            <a:off x="861882" y="4331104"/>
            <a:ext cx="7853421" cy="1918174"/>
            <a:chOff x="1270128" y="4346223"/>
            <a:chExt cx="7853421" cy="1918174"/>
          </a:xfrm>
        </p:grpSpPr>
        <p:grpSp>
          <p:nvGrpSpPr>
            <p:cNvPr id="8" name="Group 7">
              <a:extLst>
                <a:ext uri="{FF2B5EF4-FFF2-40B4-BE49-F238E27FC236}">
                  <a16:creationId xmlns:a16="http://schemas.microsoft.com/office/drawing/2014/main" id="{FC496AD2-C9B1-7642-B077-CE060BF94078}"/>
                </a:ext>
              </a:extLst>
            </p:cNvPr>
            <p:cNvGrpSpPr/>
            <p:nvPr/>
          </p:nvGrpSpPr>
          <p:grpSpPr>
            <a:xfrm>
              <a:off x="1270128" y="4640951"/>
              <a:ext cx="2712527" cy="1623446"/>
              <a:chOff x="6431473" y="4499097"/>
              <a:chExt cx="2712527" cy="1623446"/>
            </a:xfrm>
          </p:grpSpPr>
          <p:sp>
            <p:nvSpPr>
              <p:cNvPr id="9" name="Rectangle 8">
                <a:extLst>
                  <a:ext uri="{FF2B5EF4-FFF2-40B4-BE49-F238E27FC236}">
                    <a16:creationId xmlns:a16="http://schemas.microsoft.com/office/drawing/2014/main" id="{F36487A2-6398-ED43-A415-E0063FEBA508}"/>
                  </a:ext>
                </a:extLst>
              </p:cNvPr>
              <p:cNvSpPr/>
              <p:nvPr/>
            </p:nvSpPr>
            <p:spPr>
              <a:xfrm>
                <a:off x="6431473" y="5127390"/>
                <a:ext cx="2522133" cy="31763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561" dirty="0"/>
              </a:p>
            </p:txBody>
          </p:sp>
          <p:sp>
            <p:nvSpPr>
              <p:cNvPr id="10" name="Rectangle 9">
                <a:extLst>
                  <a:ext uri="{FF2B5EF4-FFF2-40B4-BE49-F238E27FC236}">
                    <a16:creationId xmlns:a16="http://schemas.microsoft.com/office/drawing/2014/main" id="{24865774-D4CA-DF4D-915F-6A0E1CD0904F}"/>
                  </a:ext>
                </a:extLst>
              </p:cNvPr>
              <p:cNvSpPr/>
              <p:nvPr/>
            </p:nvSpPr>
            <p:spPr>
              <a:xfrm>
                <a:off x="6431473" y="4499097"/>
                <a:ext cx="2522133" cy="62829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561" dirty="0"/>
              </a:p>
            </p:txBody>
          </p:sp>
          <p:sp>
            <p:nvSpPr>
              <p:cNvPr id="11" name="Rectangle 10">
                <a:extLst>
                  <a:ext uri="{FF2B5EF4-FFF2-40B4-BE49-F238E27FC236}">
                    <a16:creationId xmlns:a16="http://schemas.microsoft.com/office/drawing/2014/main" id="{B21140CE-A6A0-174E-9D70-B5195EF3DC22}"/>
                  </a:ext>
                </a:extLst>
              </p:cNvPr>
              <p:cNvSpPr/>
              <p:nvPr/>
            </p:nvSpPr>
            <p:spPr>
              <a:xfrm>
                <a:off x="6431473" y="5445021"/>
                <a:ext cx="2522133" cy="29373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561" dirty="0"/>
              </a:p>
            </p:txBody>
          </p:sp>
          <p:sp>
            <p:nvSpPr>
              <p:cNvPr id="12" name="Rectangle 11">
                <a:extLst>
                  <a:ext uri="{FF2B5EF4-FFF2-40B4-BE49-F238E27FC236}">
                    <a16:creationId xmlns:a16="http://schemas.microsoft.com/office/drawing/2014/main" id="{B960182D-2263-D645-822D-38CD49F08D65}"/>
                  </a:ext>
                </a:extLst>
              </p:cNvPr>
              <p:cNvSpPr/>
              <p:nvPr/>
            </p:nvSpPr>
            <p:spPr>
              <a:xfrm>
                <a:off x="6431473" y="5738755"/>
                <a:ext cx="2522133" cy="1224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561" dirty="0"/>
              </a:p>
            </p:txBody>
          </p:sp>
          <p:sp>
            <p:nvSpPr>
              <p:cNvPr id="13" name="Rectangle 12">
                <a:extLst>
                  <a:ext uri="{FF2B5EF4-FFF2-40B4-BE49-F238E27FC236}">
                    <a16:creationId xmlns:a16="http://schemas.microsoft.com/office/drawing/2014/main" id="{1340D1F7-49F2-C44B-901E-B71AF8742B17}"/>
                  </a:ext>
                </a:extLst>
              </p:cNvPr>
              <p:cNvSpPr/>
              <p:nvPr/>
            </p:nvSpPr>
            <p:spPr>
              <a:xfrm>
                <a:off x="7447097" y="5247870"/>
                <a:ext cx="490885" cy="197150"/>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561" dirty="0"/>
              </a:p>
            </p:txBody>
          </p:sp>
          <p:sp>
            <p:nvSpPr>
              <p:cNvPr id="14" name="Rectangle 13">
                <a:extLst>
                  <a:ext uri="{FF2B5EF4-FFF2-40B4-BE49-F238E27FC236}">
                    <a16:creationId xmlns:a16="http://schemas.microsoft.com/office/drawing/2014/main" id="{2E3D5AD2-7C3D-8B45-B819-4FCA99939CBF}"/>
                  </a:ext>
                </a:extLst>
              </p:cNvPr>
              <p:cNvSpPr/>
              <p:nvPr/>
            </p:nvSpPr>
            <p:spPr>
              <a:xfrm>
                <a:off x="8014446" y="4573775"/>
                <a:ext cx="973013" cy="486415"/>
              </a:xfrm>
              <a:prstGeom prst="rect">
                <a:avLst/>
              </a:prstGeom>
            </p:spPr>
            <p:txBody>
              <a:bodyPr wrap="square">
                <a:spAutoFit/>
              </a:bodyPr>
              <a:lstStyle/>
              <a:p>
                <a:pPr>
                  <a:defRPr/>
                </a:pPr>
                <a:r>
                  <a:rPr lang="en-US" sz="2561" dirty="0"/>
                  <a:t>glass</a:t>
                </a:r>
              </a:p>
            </p:txBody>
          </p:sp>
          <p:sp>
            <p:nvSpPr>
              <p:cNvPr id="15" name="Rectangle 14">
                <a:extLst>
                  <a:ext uri="{FF2B5EF4-FFF2-40B4-BE49-F238E27FC236}">
                    <a16:creationId xmlns:a16="http://schemas.microsoft.com/office/drawing/2014/main" id="{E1C10E04-FB61-B343-904F-DE832EBC24FF}"/>
                  </a:ext>
                </a:extLst>
              </p:cNvPr>
              <p:cNvSpPr/>
              <p:nvPr/>
            </p:nvSpPr>
            <p:spPr>
              <a:xfrm>
                <a:off x="8229600" y="5071002"/>
                <a:ext cx="757859" cy="486415"/>
              </a:xfrm>
              <a:prstGeom prst="rect">
                <a:avLst/>
              </a:prstGeom>
            </p:spPr>
            <p:txBody>
              <a:bodyPr wrap="square">
                <a:spAutoFit/>
              </a:bodyPr>
              <a:lstStyle/>
              <a:p>
                <a:pPr>
                  <a:defRPr/>
                </a:pPr>
                <a:r>
                  <a:rPr lang="en-US" sz="2561" dirty="0"/>
                  <a:t>EVA</a:t>
                </a:r>
              </a:p>
            </p:txBody>
          </p:sp>
          <p:sp>
            <p:nvSpPr>
              <p:cNvPr id="16" name="Rectangle 15">
                <a:extLst>
                  <a:ext uri="{FF2B5EF4-FFF2-40B4-BE49-F238E27FC236}">
                    <a16:creationId xmlns:a16="http://schemas.microsoft.com/office/drawing/2014/main" id="{C61D5EE0-8F00-0F4C-A106-007E22B3BFCF}"/>
                  </a:ext>
                </a:extLst>
              </p:cNvPr>
              <p:cNvSpPr/>
              <p:nvPr/>
            </p:nvSpPr>
            <p:spPr>
              <a:xfrm>
                <a:off x="8426192" y="5366806"/>
                <a:ext cx="215073" cy="232001"/>
              </a:xfrm>
              <a:prstGeom prst="rect">
                <a:avLst/>
              </a:prstGeom>
            </p:spPr>
            <p:txBody>
              <a:bodyPr wrap="none">
                <a:spAutoFit/>
              </a:bodyPr>
              <a:lstStyle/>
              <a:p>
                <a:pPr>
                  <a:defRPr/>
                </a:pPr>
                <a:r>
                  <a:rPr lang="en-US" sz="2561" dirty="0">
                    <a:solidFill>
                      <a:schemeClr val="bg1"/>
                    </a:solidFill>
                  </a:rPr>
                  <a:t>Si</a:t>
                </a:r>
              </a:p>
            </p:txBody>
          </p:sp>
          <p:sp>
            <p:nvSpPr>
              <p:cNvPr id="17" name="Rectangle 16">
                <a:extLst>
                  <a:ext uri="{FF2B5EF4-FFF2-40B4-BE49-F238E27FC236}">
                    <a16:creationId xmlns:a16="http://schemas.microsoft.com/office/drawing/2014/main" id="{C14BCC0B-6991-604C-942B-056B715C4C70}"/>
                  </a:ext>
                </a:extLst>
              </p:cNvPr>
              <p:cNvSpPr/>
              <p:nvPr/>
            </p:nvSpPr>
            <p:spPr>
              <a:xfrm>
                <a:off x="8419995" y="5636128"/>
                <a:ext cx="724005" cy="486415"/>
              </a:xfrm>
              <a:prstGeom prst="rect">
                <a:avLst/>
              </a:prstGeom>
            </p:spPr>
            <p:txBody>
              <a:bodyPr wrap="square">
                <a:spAutoFit/>
              </a:bodyPr>
              <a:lstStyle/>
              <a:p>
                <a:pPr>
                  <a:defRPr/>
                </a:pPr>
                <a:r>
                  <a:rPr lang="en-US" sz="2561" dirty="0"/>
                  <a:t>Al</a:t>
                </a:r>
              </a:p>
            </p:txBody>
          </p:sp>
          <p:sp>
            <p:nvSpPr>
              <p:cNvPr id="18" name="Rectangle 17">
                <a:extLst>
                  <a:ext uri="{FF2B5EF4-FFF2-40B4-BE49-F238E27FC236}">
                    <a16:creationId xmlns:a16="http://schemas.microsoft.com/office/drawing/2014/main" id="{D8B5BC21-31A3-284B-A4EA-AF97BD5EF658}"/>
                  </a:ext>
                </a:extLst>
              </p:cNvPr>
              <p:cNvSpPr/>
              <p:nvPr/>
            </p:nvSpPr>
            <p:spPr>
              <a:xfrm>
                <a:off x="6782198" y="5093524"/>
                <a:ext cx="1232248" cy="486415"/>
              </a:xfrm>
              <a:prstGeom prst="rect">
                <a:avLst/>
              </a:prstGeom>
            </p:spPr>
            <p:txBody>
              <a:bodyPr wrap="square">
                <a:spAutoFit/>
              </a:bodyPr>
              <a:lstStyle/>
              <a:p>
                <a:pPr>
                  <a:defRPr/>
                </a:pPr>
                <a:r>
                  <a:rPr lang="en-US" sz="2561" dirty="0"/>
                  <a:t>wire</a:t>
                </a:r>
              </a:p>
            </p:txBody>
          </p:sp>
        </p:grpSp>
        <p:sp>
          <p:nvSpPr>
            <p:cNvPr id="20" name="Rectangle 19">
              <a:extLst>
                <a:ext uri="{FF2B5EF4-FFF2-40B4-BE49-F238E27FC236}">
                  <a16:creationId xmlns:a16="http://schemas.microsoft.com/office/drawing/2014/main" id="{92C49B3B-7E3A-FA46-8428-C1874A25402E}"/>
                </a:ext>
              </a:extLst>
            </p:cNvPr>
            <p:cNvSpPr/>
            <p:nvPr/>
          </p:nvSpPr>
          <p:spPr>
            <a:xfrm>
              <a:off x="3996183" y="5275998"/>
              <a:ext cx="2522133" cy="284297"/>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561" dirty="0"/>
            </a:p>
          </p:txBody>
        </p:sp>
        <p:sp>
          <p:nvSpPr>
            <p:cNvPr id="21" name="Rectangle 20">
              <a:extLst>
                <a:ext uri="{FF2B5EF4-FFF2-40B4-BE49-F238E27FC236}">
                  <a16:creationId xmlns:a16="http://schemas.microsoft.com/office/drawing/2014/main" id="{F9CAD762-4468-CE40-A3D0-AAB531CC42E2}"/>
                </a:ext>
              </a:extLst>
            </p:cNvPr>
            <p:cNvSpPr/>
            <p:nvPr/>
          </p:nvSpPr>
          <p:spPr>
            <a:xfrm>
              <a:off x="3996183" y="4640951"/>
              <a:ext cx="2522133" cy="62829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561" dirty="0"/>
            </a:p>
          </p:txBody>
        </p:sp>
        <p:sp>
          <p:nvSpPr>
            <p:cNvPr id="22" name="Rectangle 21">
              <a:extLst>
                <a:ext uri="{FF2B5EF4-FFF2-40B4-BE49-F238E27FC236}">
                  <a16:creationId xmlns:a16="http://schemas.microsoft.com/office/drawing/2014/main" id="{94FB1540-2BDB-A34C-80D8-533780B2C1F9}"/>
                </a:ext>
              </a:extLst>
            </p:cNvPr>
            <p:cNvSpPr/>
            <p:nvPr/>
          </p:nvSpPr>
          <p:spPr>
            <a:xfrm>
              <a:off x="3996183" y="5560295"/>
              <a:ext cx="2522133" cy="29373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561" dirty="0"/>
            </a:p>
          </p:txBody>
        </p:sp>
        <p:sp>
          <p:nvSpPr>
            <p:cNvPr id="23" name="Rectangle 22">
              <a:extLst>
                <a:ext uri="{FF2B5EF4-FFF2-40B4-BE49-F238E27FC236}">
                  <a16:creationId xmlns:a16="http://schemas.microsoft.com/office/drawing/2014/main" id="{F111B597-250B-5646-A778-11C12B600039}"/>
                </a:ext>
              </a:extLst>
            </p:cNvPr>
            <p:cNvSpPr/>
            <p:nvPr/>
          </p:nvSpPr>
          <p:spPr>
            <a:xfrm>
              <a:off x="3996183" y="5854029"/>
              <a:ext cx="2522133" cy="1224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561" dirty="0"/>
            </a:p>
          </p:txBody>
        </p:sp>
        <p:sp>
          <p:nvSpPr>
            <p:cNvPr id="24" name="Rectangle 23">
              <a:extLst>
                <a:ext uri="{FF2B5EF4-FFF2-40B4-BE49-F238E27FC236}">
                  <a16:creationId xmlns:a16="http://schemas.microsoft.com/office/drawing/2014/main" id="{71D1323B-2236-1749-9366-F090AB888AFD}"/>
                </a:ext>
              </a:extLst>
            </p:cNvPr>
            <p:cNvSpPr/>
            <p:nvPr/>
          </p:nvSpPr>
          <p:spPr>
            <a:xfrm>
              <a:off x="5011807" y="5363144"/>
              <a:ext cx="490885" cy="197150"/>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561" dirty="0"/>
            </a:p>
          </p:txBody>
        </p:sp>
        <p:sp>
          <p:nvSpPr>
            <p:cNvPr id="25" name="Rectangle 24">
              <a:extLst>
                <a:ext uri="{FF2B5EF4-FFF2-40B4-BE49-F238E27FC236}">
                  <a16:creationId xmlns:a16="http://schemas.microsoft.com/office/drawing/2014/main" id="{91C5E535-41C6-AC46-88B1-DFD6BBBFC838}"/>
                </a:ext>
              </a:extLst>
            </p:cNvPr>
            <p:cNvSpPr/>
            <p:nvPr/>
          </p:nvSpPr>
          <p:spPr>
            <a:xfrm>
              <a:off x="5579156" y="4715629"/>
              <a:ext cx="973013" cy="486415"/>
            </a:xfrm>
            <a:prstGeom prst="rect">
              <a:avLst/>
            </a:prstGeom>
          </p:spPr>
          <p:txBody>
            <a:bodyPr wrap="square">
              <a:spAutoFit/>
            </a:bodyPr>
            <a:lstStyle/>
            <a:p>
              <a:pPr>
                <a:defRPr/>
              </a:pPr>
              <a:r>
                <a:rPr lang="en-US" sz="2561" dirty="0"/>
                <a:t>glass</a:t>
              </a:r>
            </a:p>
          </p:txBody>
        </p:sp>
        <p:sp>
          <p:nvSpPr>
            <p:cNvPr id="26" name="Rectangle 25">
              <a:extLst>
                <a:ext uri="{FF2B5EF4-FFF2-40B4-BE49-F238E27FC236}">
                  <a16:creationId xmlns:a16="http://schemas.microsoft.com/office/drawing/2014/main" id="{CBE98433-034C-F649-ADC2-021F254E57F1}"/>
                </a:ext>
              </a:extLst>
            </p:cNvPr>
            <p:cNvSpPr/>
            <p:nvPr/>
          </p:nvSpPr>
          <p:spPr>
            <a:xfrm>
              <a:off x="5794310" y="5162830"/>
              <a:ext cx="757859" cy="486415"/>
            </a:xfrm>
            <a:prstGeom prst="rect">
              <a:avLst/>
            </a:prstGeom>
          </p:spPr>
          <p:txBody>
            <a:bodyPr wrap="square">
              <a:spAutoFit/>
            </a:bodyPr>
            <a:lstStyle/>
            <a:p>
              <a:pPr>
                <a:defRPr/>
              </a:pPr>
              <a:r>
                <a:rPr lang="en-US" sz="2561" dirty="0"/>
                <a:t>EVA</a:t>
              </a:r>
            </a:p>
          </p:txBody>
        </p:sp>
        <p:sp>
          <p:nvSpPr>
            <p:cNvPr id="27" name="Rectangle 26">
              <a:extLst>
                <a:ext uri="{FF2B5EF4-FFF2-40B4-BE49-F238E27FC236}">
                  <a16:creationId xmlns:a16="http://schemas.microsoft.com/office/drawing/2014/main" id="{621B0E49-F614-7D4C-A4DB-27CE73F96334}"/>
                </a:ext>
              </a:extLst>
            </p:cNvPr>
            <p:cNvSpPr/>
            <p:nvPr/>
          </p:nvSpPr>
          <p:spPr>
            <a:xfrm>
              <a:off x="5990902" y="5482080"/>
              <a:ext cx="215073" cy="232001"/>
            </a:xfrm>
            <a:prstGeom prst="rect">
              <a:avLst/>
            </a:prstGeom>
          </p:spPr>
          <p:txBody>
            <a:bodyPr wrap="none">
              <a:spAutoFit/>
            </a:bodyPr>
            <a:lstStyle/>
            <a:p>
              <a:pPr>
                <a:defRPr/>
              </a:pPr>
              <a:r>
                <a:rPr lang="en-US" sz="2561" dirty="0">
                  <a:solidFill>
                    <a:schemeClr val="bg1"/>
                  </a:solidFill>
                </a:rPr>
                <a:t>Si</a:t>
              </a:r>
            </a:p>
          </p:txBody>
        </p:sp>
        <p:sp>
          <p:nvSpPr>
            <p:cNvPr id="29" name="Rectangle 28">
              <a:extLst>
                <a:ext uri="{FF2B5EF4-FFF2-40B4-BE49-F238E27FC236}">
                  <a16:creationId xmlns:a16="http://schemas.microsoft.com/office/drawing/2014/main" id="{AFD94AEA-5CC5-294F-BB97-234CB5A3CA3D}"/>
                </a:ext>
              </a:extLst>
            </p:cNvPr>
            <p:cNvSpPr/>
            <p:nvPr/>
          </p:nvSpPr>
          <p:spPr>
            <a:xfrm>
              <a:off x="4346908" y="5166270"/>
              <a:ext cx="1232248" cy="486415"/>
            </a:xfrm>
            <a:prstGeom prst="rect">
              <a:avLst/>
            </a:prstGeom>
          </p:spPr>
          <p:txBody>
            <a:bodyPr wrap="square">
              <a:spAutoFit/>
            </a:bodyPr>
            <a:lstStyle/>
            <a:p>
              <a:pPr>
                <a:defRPr/>
              </a:pPr>
              <a:r>
                <a:rPr lang="en-US" sz="2561" dirty="0"/>
                <a:t>wire</a:t>
              </a:r>
            </a:p>
          </p:txBody>
        </p:sp>
        <p:grpSp>
          <p:nvGrpSpPr>
            <p:cNvPr id="44" name="Group 43">
              <a:extLst>
                <a:ext uri="{FF2B5EF4-FFF2-40B4-BE49-F238E27FC236}">
                  <a16:creationId xmlns:a16="http://schemas.microsoft.com/office/drawing/2014/main" id="{A6E1C12A-D932-D14F-8277-6E199AEDFA8A}"/>
                </a:ext>
              </a:extLst>
            </p:cNvPr>
            <p:cNvGrpSpPr/>
            <p:nvPr/>
          </p:nvGrpSpPr>
          <p:grpSpPr>
            <a:xfrm>
              <a:off x="4808029" y="5139104"/>
              <a:ext cx="1805422" cy="905686"/>
              <a:chOff x="4808029" y="5139104"/>
              <a:chExt cx="1805422" cy="905686"/>
            </a:xfrm>
          </p:grpSpPr>
          <p:sp>
            <p:nvSpPr>
              <p:cNvPr id="33" name="Rectangle 32">
                <a:extLst>
                  <a:ext uri="{FF2B5EF4-FFF2-40B4-BE49-F238E27FC236}">
                    <a16:creationId xmlns:a16="http://schemas.microsoft.com/office/drawing/2014/main" id="{95E0D233-6495-8846-9655-03B44887159B}"/>
                  </a:ext>
                </a:extLst>
              </p:cNvPr>
              <p:cNvSpPr/>
              <p:nvPr/>
            </p:nvSpPr>
            <p:spPr>
              <a:xfrm>
                <a:off x="6513000" y="5461719"/>
                <a:ext cx="100451" cy="5462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7F36E7C-1612-B04E-803F-C8A74751E505}"/>
                  </a:ext>
                </a:extLst>
              </p:cNvPr>
              <p:cNvGrpSpPr/>
              <p:nvPr/>
            </p:nvGrpSpPr>
            <p:grpSpPr>
              <a:xfrm>
                <a:off x="4809645" y="5139104"/>
                <a:ext cx="1703354" cy="492505"/>
                <a:chOff x="4809645" y="5139104"/>
                <a:chExt cx="1700848" cy="492505"/>
              </a:xfrm>
            </p:grpSpPr>
            <p:sp>
              <p:nvSpPr>
                <p:cNvPr id="32" name="Arc 31">
                  <a:extLst>
                    <a:ext uri="{FF2B5EF4-FFF2-40B4-BE49-F238E27FC236}">
                      <a16:creationId xmlns:a16="http://schemas.microsoft.com/office/drawing/2014/main" id="{138AADB5-92DB-7348-8883-BDD46BB4CD7C}"/>
                    </a:ext>
                  </a:extLst>
                </p:cNvPr>
                <p:cNvSpPr/>
                <p:nvPr/>
              </p:nvSpPr>
              <p:spPr>
                <a:xfrm rot="440414" flipV="1">
                  <a:off x="4809645" y="5139104"/>
                  <a:ext cx="1102220" cy="444964"/>
                </a:xfrm>
                <a:prstGeom prst="arc">
                  <a:avLst>
                    <a:gd name="adj1" fmla="val 17425971"/>
                    <a:gd name="adj2" fmla="val 20452361"/>
                  </a:avLst>
                </a:prstGeom>
                <a:noFill/>
                <a:ln w="571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5F9B59A-CCC6-7E49-AEF8-0CDF7872F9BB}"/>
                    </a:ext>
                  </a:extLst>
                </p:cNvPr>
                <p:cNvSpPr/>
                <p:nvPr/>
              </p:nvSpPr>
              <p:spPr>
                <a:xfrm>
                  <a:off x="5747356" y="5528919"/>
                  <a:ext cx="763137" cy="10269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992A60AA-F88C-F947-BD18-5E751309DA21}"/>
                  </a:ext>
                </a:extLst>
              </p:cNvPr>
              <p:cNvGrpSpPr/>
              <p:nvPr/>
            </p:nvGrpSpPr>
            <p:grpSpPr>
              <a:xfrm>
                <a:off x="4809645" y="5432146"/>
                <a:ext cx="1703354" cy="492504"/>
                <a:chOff x="4809645" y="5416198"/>
                <a:chExt cx="1703354" cy="492504"/>
              </a:xfrm>
            </p:grpSpPr>
            <p:sp>
              <p:nvSpPr>
                <p:cNvPr id="38" name="Arc 37">
                  <a:extLst>
                    <a:ext uri="{FF2B5EF4-FFF2-40B4-BE49-F238E27FC236}">
                      <a16:creationId xmlns:a16="http://schemas.microsoft.com/office/drawing/2014/main" id="{F59FF8DA-8309-4D47-BFCD-1FA69C603D4A}"/>
                    </a:ext>
                  </a:extLst>
                </p:cNvPr>
                <p:cNvSpPr/>
                <p:nvPr/>
              </p:nvSpPr>
              <p:spPr>
                <a:xfrm rot="440414" flipV="1">
                  <a:off x="4809645" y="5416198"/>
                  <a:ext cx="1102220" cy="444964"/>
                </a:xfrm>
                <a:prstGeom prst="arc">
                  <a:avLst>
                    <a:gd name="adj1" fmla="val 17425971"/>
                    <a:gd name="adj2" fmla="val 20452361"/>
                  </a:avLst>
                </a:prstGeom>
                <a:noFill/>
                <a:ln w="571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235BF62-940B-FD44-8AA1-BB0BF61B2216}"/>
                    </a:ext>
                  </a:extLst>
                </p:cNvPr>
                <p:cNvSpPr/>
                <p:nvPr/>
              </p:nvSpPr>
              <p:spPr>
                <a:xfrm>
                  <a:off x="5752650" y="5812397"/>
                  <a:ext cx="760349" cy="9630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FD2B7BE6-B762-204F-BF0D-ADD4B9E219EF}"/>
                  </a:ext>
                </a:extLst>
              </p:cNvPr>
              <p:cNvGrpSpPr/>
              <p:nvPr/>
            </p:nvGrpSpPr>
            <p:grpSpPr>
              <a:xfrm>
                <a:off x="4808029" y="5552285"/>
                <a:ext cx="1703354" cy="492505"/>
                <a:chOff x="4809645" y="5139104"/>
                <a:chExt cx="1700848" cy="492505"/>
              </a:xfrm>
            </p:grpSpPr>
            <p:sp>
              <p:nvSpPr>
                <p:cNvPr id="42" name="Arc 41">
                  <a:extLst>
                    <a:ext uri="{FF2B5EF4-FFF2-40B4-BE49-F238E27FC236}">
                      <a16:creationId xmlns:a16="http://schemas.microsoft.com/office/drawing/2014/main" id="{14F7B5AB-74BB-1B4C-AB6D-7B46A2EDE648}"/>
                    </a:ext>
                  </a:extLst>
                </p:cNvPr>
                <p:cNvSpPr/>
                <p:nvPr/>
              </p:nvSpPr>
              <p:spPr>
                <a:xfrm rot="440414" flipV="1">
                  <a:off x="4809645" y="5139104"/>
                  <a:ext cx="1102220" cy="444964"/>
                </a:xfrm>
                <a:prstGeom prst="arc">
                  <a:avLst>
                    <a:gd name="adj1" fmla="val 17425971"/>
                    <a:gd name="adj2" fmla="val 20452361"/>
                  </a:avLst>
                </a:prstGeom>
                <a:noFill/>
                <a:ln w="5715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B4A9DAEF-BEBC-2541-9424-104F64E6DDB9}"/>
                    </a:ext>
                  </a:extLst>
                </p:cNvPr>
                <p:cNvSpPr/>
                <p:nvPr/>
              </p:nvSpPr>
              <p:spPr>
                <a:xfrm>
                  <a:off x="5747356" y="5528919"/>
                  <a:ext cx="763137" cy="1026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8" name="Rectangle 27">
              <a:extLst>
                <a:ext uri="{FF2B5EF4-FFF2-40B4-BE49-F238E27FC236}">
                  <a16:creationId xmlns:a16="http://schemas.microsoft.com/office/drawing/2014/main" id="{50487ED2-E316-F148-8E23-F31898409672}"/>
                </a:ext>
              </a:extLst>
            </p:cNvPr>
            <p:cNvSpPr/>
            <p:nvPr/>
          </p:nvSpPr>
          <p:spPr>
            <a:xfrm>
              <a:off x="5984705" y="5751402"/>
              <a:ext cx="724005" cy="486415"/>
            </a:xfrm>
            <a:prstGeom prst="rect">
              <a:avLst/>
            </a:prstGeom>
          </p:spPr>
          <p:txBody>
            <a:bodyPr wrap="square">
              <a:spAutoFit/>
            </a:bodyPr>
            <a:lstStyle/>
            <a:p>
              <a:pPr>
                <a:defRPr/>
              </a:pPr>
              <a:r>
                <a:rPr lang="en-US" sz="2561" dirty="0"/>
                <a:t>Al</a:t>
              </a:r>
            </a:p>
          </p:txBody>
        </p:sp>
        <p:grpSp>
          <p:nvGrpSpPr>
            <p:cNvPr id="45" name="Group 44">
              <a:extLst>
                <a:ext uri="{FF2B5EF4-FFF2-40B4-BE49-F238E27FC236}">
                  <a16:creationId xmlns:a16="http://schemas.microsoft.com/office/drawing/2014/main" id="{2D6C0340-2470-F243-BDD1-3A17466F74D2}"/>
                </a:ext>
              </a:extLst>
            </p:cNvPr>
            <p:cNvGrpSpPr/>
            <p:nvPr/>
          </p:nvGrpSpPr>
          <p:grpSpPr>
            <a:xfrm flipH="1">
              <a:off x="3896987" y="5145237"/>
              <a:ext cx="1805422" cy="905686"/>
              <a:chOff x="4808029" y="5139104"/>
              <a:chExt cx="1805422" cy="905686"/>
            </a:xfrm>
          </p:grpSpPr>
          <p:sp>
            <p:nvSpPr>
              <p:cNvPr id="46" name="Rectangle 45">
                <a:extLst>
                  <a:ext uri="{FF2B5EF4-FFF2-40B4-BE49-F238E27FC236}">
                    <a16:creationId xmlns:a16="http://schemas.microsoft.com/office/drawing/2014/main" id="{480A1F66-26D9-8E44-82B5-8E5E3681E8FC}"/>
                  </a:ext>
                </a:extLst>
              </p:cNvPr>
              <p:cNvSpPr/>
              <p:nvPr/>
            </p:nvSpPr>
            <p:spPr>
              <a:xfrm>
                <a:off x="6513000" y="5461719"/>
                <a:ext cx="100451" cy="5462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C0043346-6237-144B-8A63-EA7EA60D852A}"/>
                  </a:ext>
                </a:extLst>
              </p:cNvPr>
              <p:cNvGrpSpPr/>
              <p:nvPr/>
            </p:nvGrpSpPr>
            <p:grpSpPr>
              <a:xfrm>
                <a:off x="4809645" y="5139104"/>
                <a:ext cx="1703354" cy="492505"/>
                <a:chOff x="4809645" y="5139104"/>
                <a:chExt cx="1700848" cy="492505"/>
              </a:xfrm>
            </p:grpSpPr>
            <p:sp>
              <p:nvSpPr>
                <p:cNvPr id="54" name="Arc 53">
                  <a:extLst>
                    <a:ext uri="{FF2B5EF4-FFF2-40B4-BE49-F238E27FC236}">
                      <a16:creationId xmlns:a16="http://schemas.microsoft.com/office/drawing/2014/main" id="{D69BE061-067C-1E4E-822D-C1D4661F8DC4}"/>
                    </a:ext>
                  </a:extLst>
                </p:cNvPr>
                <p:cNvSpPr/>
                <p:nvPr/>
              </p:nvSpPr>
              <p:spPr>
                <a:xfrm rot="440414" flipV="1">
                  <a:off x="4809645" y="5139104"/>
                  <a:ext cx="1102220" cy="444964"/>
                </a:xfrm>
                <a:prstGeom prst="arc">
                  <a:avLst>
                    <a:gd name="adj1" fmla="val 17425971"/>
                    <a:gd name="adj2" fmla="val 20452361"/>
                  </a:avLst>
                </a:prstGeom>
                <a:noFill/>
                <a:ln w="571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67C907D-F839-1840-831E-0A16CDEBC9C9}"/>
                    </a:ext>
                  </a:extLst>
                </p:cNvPr>
                <p:cNvSpPr/>
                <p:nvPr/>
              </p:nvSpPr>
              <p:spPr>
                <a:xfrm>
                  <a:off x="5747356" y="5528919"/>
                  <a:ext cx="763137" cy="10269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B8EEF9A1-929A-3044-ADE8-350BF752FD4A}"/>
                  </a:ext>
                </a:extLst>
              </p:cNvPr>
              <p:cNvGrpSpPr/>
              <p:nvPr/>
            </p:nvGrpSpPr>
            <p:grpSpPr>
              <a:xfrm>
                <a:off x="4809645" y="5432146"/>
                <a:ext cx="1703354" cy="492504"/>
                <a:chOff x="4809645" y="5416198"/>
                <a:chExt cx="1703354" cy="492504"/>
              </a:xfrm>
            </p:grpSpPr>
            <p:sp>
              <p:nvSpPr>
                <p:cNvPr id="52" name="Arc 51">
                  <a:extLst>
                    <a:ext uri="{FF2B5EF4-FFF2-40B4-BE49-F238E27FC236}">
                      <a16:creationId xmlns:a16="http://schemas.microsoft.com/office/drawing/2014/main" id="{6CF6F814-B953-E341-8F31-32FB47FA6051}"/>
                    </a:ext>
                  </a:extLst>
                </p:cNvPr>
                <p:cNvSpPr/>
                <p:nvPr/>
              </p:nvSpPr>
              <p:spPr>
                <a:xfrm rot="440414" flipV="1">
                  <a:off x="4809645" y="5416198"/>
                  <a:ext cx="1102220" cy="444964"/>
                </a:xfrm>
                <a:prstGeom prst="arc">
                  <a:avLst>
                    <a:gd name="adj1" fmla="val 17425971"/>
                    <a:gd name="adj2" fmla="val 20452361"/>
                  </a:avLst>
                </a:prstGeom>
                <a:noFill/>
                <a:ln w="571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385A183E-FD51-D64E-A5CB-92005BE82338}"/>
                    </a:ext>
                  </a:extLst>
                </p:cNvPr>
                <p:cNvSpPr/>
                <p:nvPr/>
              </p:nvSpPr>
              <p:spPr>
                <a:xfrm>
                  <a:off x="5752650" y="5812397"/>
                  <a:ext cx="760349" cy="9630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9BEE8035-A60D-0349-9CAD-78292826BE37}"/>
                  </a:ext>
                </a:extLst>
              </p:cNvPr>
              <p:cNvGrpSpPr/>
              <p:nvPr/>
            </p:nvGrpSpPr>
            <p:grpSpPr>
              <a:xfrm>
                <a:off x="4808029" y="5552285"/>
                <a:ext cx="1703354" cy="492505"/>
                <a:chOff x="4809645" y="5139104"/>
                <a:chExt cx="1700848" cy="492505"/>
              </a:xfrm>
            </p:grpSpPr>
            <p:sp>
              <p:nvSpPr>
                <p:cNvPr id="50" name="Arc 49">
                  <a:extLst>
                    <a:ext uri="{FF2B5EF4-FFF2-40B4-BE49-F238E27FC236}">
                      <a16:creationId xmlns:a16="http://schemas.microsoft.com/office/drawing/2014/main" id="{E93E9BA7-6423-2A4A-ACE4-96B466AE885D}"/>
                    </a:ext>
                  </a:extLst>
                </p:cNvPr>
                <p:cNvSpPr/>
                <p:nvPr/>
              </p:nvSpPr>
              <p:spPr>
                <a:xfrm rot="440414" flipV="1">
                  <a:off x="4809645" y="5139104"/>
                  <a:ext cx="1102220" cy="444964"/>
                </a:xfrm>
                <a:prstGeom prst="arc">
                  <a:avLst>
                    <a:gd name="adj1" fmla="val 17425971"/>
                    <a:gd name="adj2" fmla="val 20452361"/>
                  </a:avLst>
                </a:prstGeom>
                <a:noFill/>
                <a:ln w="5715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F105F24C-9279-AF44-B6DF-BDC52A1DDA17}"/>
                    </a:ext>
                  </a:extLst>
                </p:cNvPr>
                <p:cNvSpPr/>
                <p:nvPr/>
              </p:nvSpPr>
              <p:spPr>
                <a:xfrm>
                  <a:off x="5747356" y="5528919"/>
                  <a:ext cx="763137" cy="1026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6" name="Lightning Bolt 55">
              <a:extLst>
                <a:ext uri="{FF2B5EF4-FFF2-40B4-BE49-F238E27FC236}">
                  <a16:creationId xmlns:a16="http://schemas.microsoft.com/office/drawing/2014/main" id="{BD756415-F056-384C-B52F-C5322C1AD413}"/>
                </a:ext>
              </a:extLst>
            </p:cNvPr>
            <p:cNvSpPr/>
            <p:nvPr/>
          </p:nvSpPr>
          <p:spPr>
            <a:xfrm rot="10504738">
              <a:off x="5644723" y="5532844"/>
              <a:ext cx="106559" cy="430483"/>
            </a:xfrm>
            <a:prstGeom prst="lightningBol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795B6D1-BADE-344C-9507-14CD1F763F01}"/>
                </a:ext>
              </a:extLst>
            </p:cNvPr>
            <p:cNvSpPr/>
            <p:nvPr/>
          </p:nvSpPr>
          <p:spPr>
            <a:xfrm>
              <a:off x="2260126" y="4346297"/>
              <a:ext cx="542136" cy="369332"/>
            </a:xfrm>
            <a:prstGeom prst="rect">
              <a:avLst/>
            </a:prstGeom>
          </p:spPr>
          <p:txBody>
            <a:bodyPr wrap="none">
              <a:spAutoFit/>
            </a:bodyPr>
            <a:lstStyle/>
            <a:p>
              <a:r>
                <a:rPr lang="en-US" dirty="0"/>
                <a:t>25C</a:t>
              </a:r>
            </a:p>
          </p:txBody>
        </p:sp>
        <p:sp>
          <p:nvSpPr>
            <p:cNvPr id="58" name="Rectangle 57">
              <a:extLst>
                <a:ext uri="{FF2B5EF4-FFF2-40B4-BE49-F238E27FC236}">
                  <a16:creationId xmlns:a16="http://schemas.microsoft.com/office/drawing/2014/main" id="{0B0E8648-4F4A-6D4A-ACC4-2A8AFE54445B}"/>
                </a:ext>
              </a:extLst>
            </p:cNvPr>
            <p:cNvSpPr/>
            <p:nvPr/>
          </p:nvSpPr>
          <p:spPr>
            <a:xfrm>
              <a:off x="4884615" y="4346223"/>
              <a:ext cx="728084" cy="369332"/>
            </a:xfrm>
            <a:prstGeom prst="rect">
              <a:avLst/>
            </a:prstGeom>
          </p:spPr>
          <p:txBody>
            <a:bodyPr wrap="none">
              <a:spAutoFit/>
            </a:bodyPr>
            <a:lstStyle/>
            <a:p>
              <a:r>
                <a:rPr lang="en-US" dirty="0"/>
                <a:t>&lt;-30C</a:t>
              </a:r>
            </a:p>
          </p:txBody>
        </p:sp>
        <p:sp>
          <p:nvSpPr>
            <p:cNvPr id="59" name="Rectangle 58">
              <a:extLst>
                <a:ext uri="{FF2B5EF4-FFF2-40B4-BE49-F238E27FC236}">
                  <a16:creationId xmlns:a16="http://schemas.microsoft.com/office/drawing/2014/main" id="{EC039D4B-A176-AC4C-9704-11DD175C1436}"/>
                </a:ext>
              </a:extLst>
            </p:cNvPr>
            <p:cNvSpPr/>
            <p:nvPr/>
          </p:nvSpPr>
          <p:spPr>
            <a:xfrm>
              <a:off x="4849335" y="5895065"/>
              <a:ext cx="1203727" cy="369332"/>
            </a:xfrm>
            <a:prstGeom prst="rect">
              <a:avLst/>
            </a:prstGeom>
          </p:spPr>
          <p:txBody>
            <a:bodyPr wrap="none">
              <a:spAutoFit/>
            </a:bodyPr>
            <a:lstStyle/>
            <a:p>
              <a:r>
                <a:rPr lang="en-US" dirty="0"/>
                <a:t>microcrack</a:t>
              </a:r>
            </a:p>
          </p:txBody>
        </p:sp>
        <p:cxnSp>
          <p:nvCxnSpPr>
            <p:cNvPr id="61" name="Straight Arrow Connector 60">
              <a:extLst>
                <a:ext uri="{FF2B5EF4-FFF2-40B4-BE49-F238E27FC236}">
                  <a16:creationId xmlns:a16="http://schemas.microsoft.com/office/drawing/2014/main" id="{094347E2-749D-BA43-BADE-57CAA488763E}"/>
                </a:ext>
              </a:extLst>
            </p:cNvPr>
            <p:cNvCxnSpPr>
              <a:cxnSpLocks/>
            </p:cNvCxnSpPr>
            <p:nvPr/>
          </p:nvCxnSpPr>
          <p:spPr>
            <a:xfrm>
              <a:off x="6563225" y="5068928"/>
              <a:ext cx="0" cy="18288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42C7BED6-54B6-8243-92D6-63CE1BEC6167}"/>
                </a:ext>
              </a:extLst>
            </p:cNvPr>
            <p:cNvCxnSpPr>
              <a:cxnSpLocks/>
            </p:cNvCxnSpPr>
            <p:nvPr/>
          </p:nvCxnSpPr>
          <p:spPr>
            <a:xfrm>
              <a:off x="5267274" y="5076546"/>
              <a:ext cx="0" cy="18288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2109F050-8149-2340-AE0A-CC54B185A3A8}"/>
                </a:ext>
              </a:extLst>
            </p:cNvPr>
            <p:cNvCxnSpPr>
              <a:cxnSpLocks/>
            </p:cNvCxnSpPr>
            <p:nvPr/>
          </p:nvCxnSpPr>
          <p:spPr>
            <a:xfrm flipV="1">
              <a:off x="6572190" y="5526129"/>
              <a:ext cx="0" cy="18288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B77D01FC-1EEC-6F43-A2E5-241D645A0B29}"/>
                </a:ext>
              </a:extLst>
            </p:cNvPr>
            <p:cNvCxnSpPr>
              <a:cxnSpLocks/>
            </p:cNvCxnSpPr>
            <p:nvPr/>
          </p:nvCxnSpPr>
          <p:spPr>
            <a:xfrm flipV="1">
              <a:off x="5276239" y="5345487"/>
              <a:ext cx="0" cy="18288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Rectangle 66">
              <a:extLst>
                <a:ext uri="{FF2B5EF4-FFF2-40B4-BE49-F238E27FC236}">
                  <a16:creationId xmlns:a16="http://schemas.microsoft.com/office/drawing/2014/main" id="{AE991AC6-6F1B-3045-8164-171ABBFB4B2A}"/>
                </a:ext>
              </a:extLst>
            </p:cNvPr>
            <p:cNvSpPr/>
            <p:nvPr/>
          </p:nvSpPr>
          <p:spPr>
            <a:xfrm>
              <a:off x="6601420" y="4640951"/>
              <a:ext cx="2522129" cy="1477328"/>
            </a:xfrm>
            <a:prstGeom prst="rect">
              <a:avLst/>
            </a:prstGeom>
          </p:spPr>
          <p:txBody>
            <a:bodyPr wrap="square">
              <a:spAutoFit/>
            </a:bodyPr>
            <a:lstStyle/>
            <a:p>
              <a:r>
                <a:rPr lang="en-US" dirty="0"/>
                <a:t>Encapsulant shrinks more to right and left of wires than above wires, causing bending of Si and microcracks</a:t>
              </a:r>
            </a:p>
          </p:txBody>
        </p:sp>
      </p:grpSp>
      <p:pic>
        <p:nvPicPr>
          <p:cNvPr id="3" name="Audio 2">
            <a:hlinkClick r:id="" action="ppaction://media"/>
            <a:extLst>
              <a:ext uri="{FF2B5EF4-FFF2-40B4-BE49-F238E27FC236}">
                <a16:creationId xmlns:a16="http://schemas.microsoft.com/office/drawing/2014/main" id="{645AFDFB-12E7-224B-A454-50205CCC7C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54676701"/>
      </p:ext>
    </p:extLst>
  </p:cSld>
  <p:clrMapOvr>
    <a:masterClrMapping/>
  </p:clrMapOvr>
  <mc:AlternateContent xmlns:mc="http://schemas.openxmlformats.org/markup-compatibility/2006">
    <mc:Choice xmlns:p14="http://schemas.microsoft.com/office/powerpoint/2010/main" Requires="p14">
      <p:transition spd="slow" p14:dur="2000" advTm="72296"/>
    </mc:Choice>
    <mc:Fallback>
      <p:transition spd="slow" advTm="72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7D163-4B39-6D44-A951-F87C083EB923}"/>
              </a:ext>
            </a:extLst>
          </p:cNvPr>
          <p:cNvSpPr>
            <a:spLocks noGrp="1"/>
          </p:cNvSpPr>
          <p:nvPr>
            <p:ph type="title"/>
          </p:nvPr>
        </p:nvSpPr>
        <p:spPr/>
        <p:txBody>
          <a:bodyPr/>
          <a:lstStyle/>
          <a:p>
            <a:r>
              <a:rPr lang="en-US" dirty="0"/>
              <a:t>Cold Induced Damage Solutions</a:t>
            </a:r>
          </a:p>
        </p:txBody>
      </p:sp>
      <p:sp>
        <p:nvSpPr>
          <p:cNvPr id="3" name="Content Placeholder 2">
            <a:extLst>
              <a:ext uri="{FF2B5EF4-FFF2-40B4-BE49-F238E27FC236}">
                <a16:creationId xmlns:a16="http://schemas.microsoft.com/office/drawing/2014/main" id="{F870D2BD-0D33-C84B-A5D7-1BED7CD60DFA}"/>
              </a:ext>
            </a:extLst>
          </p:cNvPr>
          <p:cNvSpPr>
            <a:spLocks noGrp="1"/>
          </p:cNvSpPr>
          <p:nvPr>
            <p:ph idx="1"/>
          </p:nvPr>
        </p:nvSpPr>
        <p:spPr>
          <a:xfrm>
            <a:off x="279400" y="1143000"/>
            <a:ext cx="8488819" cy="2103872"/>
          </a:xfrm>
        </p:spPr>
        <p:txBody>
          <a:bodyPr/>
          <a:lstStyle/>
          <a:p>
            <a:r>
              <a:rPr lang="en-US" dirty="0"/>
              <a:t>Softer and thicker encapsulants help reduce cold induced damage</a:t>
            </a:r>
          </a:p>
          <a:p>
            <a:endParaRPr lang="en-US" dirty="0"/>
          </a:p>
        </p:txBody>
      </p:sp>
      <p:pic>
        <p:nvPicPr>
          <p:cNvPr id="4" name="Picture 3">
            <a:extLst>
              <a:ext uri="{FF2B5EF4-FFF2-40B4-BE49-F238E27FC236}">
                <a16:creationId xmlns:a16="http://schemas.microsoft.com/office/drawing/2014/main" id="{CBC83985-886B-4F55-A10B-20750FBA334E}"/>
              </a:ext>
            </a:extLst>
          </p:cNvPr>
          <p:cNvPicPr/>
          <p:nvPr/>
        </p:nvPicPr>
        <p:blipFill>
          <a:blip r:embed="rId4">
            <a:extLst>
              <a:ext uri="{28A0092B-C50C-407E-A947-70E740481C1C}">
                <a14:useLocalDpi xmlns:a14="http://schemas.microsoft.com/office/drawing/2010/main" val="0"/>
              </a:ext>
            </a:extLst>
          </a:blip>
          <a:stretch>
            <a:fillRect/>
          </a:stretch>
        </p:blipFill>
        <p:spPr>
          <a:xfrm>
            <a:off x="64021" y="3058981"/>
            <a:ext cx="4555133" cy="3153928"/>
          </a:xfrm>
          <a:prstGeom prst="rect">
            <a:avLst/>
          </a:prstGeom>
        </p:spPr>
      </p:pic>
      <p:pic>
        <p:nvPicPr>
          <p:cNvPr id="5" name="Picture 4">
            <a:extLst>
              <a:ext uri="{FF2B5EF4-FFF2-40B4-BE49-F238E27FC236}">
                <a16:creationId xmlns:a16="http://schemas.microsoft.com/office/drawing/2014/main" id="{D9F77EAC-8C63-490F-9710-6284903C16EC}"/>
              </a:ext>
            </a:extLst>
          </p:cNvPr>
          <p:cNvPicPr/>
          <p:nvPr/>
        </p:nvPicPr>
        <p:blipFill>
          <a:blip r:embed="rId5">
            <a:extLst>
              <a:ext uri="{28A0092B-C50C-407E-A947-70E740481C1C}">
                <a14:useLocalDpi xmlns:a14="http://schemas.microsoft.com/office/drawing/2010/main" val="0"/>
              </a:ext>
            </a:extLst>
          </a:blip>
          <a:stretch>
            <a:fillRect/>
          </a:stretch>
        </p:blipFill>
        <p:spPr>
          <a:xfrm>
            <a:off x="4619154" y="3340005"/>
            <a:ext cx="4448371" cy="3153928"/>
          </a:xfrm>
          <a:prstGeom prst="rect">
            <a:avLst/>
          </a:prstGeom>
        </p:spPr>
      </p:pic>
      <p:pic>
        <p:nvPicPr>
          <p:cNvPr id="6" name="Audio 5">
            <a:hlinkClick r:id="" action="ppaction://media"/>
            <a:extLst>
              <a:ext uri="{FF2B5EF4-FFF2-40B4-BE49-F238E27FC236}">
                <a16:creationId xmlns:a16="http://schemas.microsoft.com/office/drawing/2014/main" id="{418FF83B-7B16-A443-8474-FBC1E2776E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49443743"/>
      </p:ext>
    </p:extLst>
  </p:cSld>
  <p:clrMapOvr>
    <a:masterClrMapping/>
  </p:clrMapOvr>
  <mc:AlternateContent xmlns:mc="http://schemas.openxmlformats.org/markup-compatibility/2006">
    <mc:Choice xmlns:p14="http://schemas.microsoft.com/office/powerpoint/2010/main" Requires="p14">
      <p:transition spd="slow" p14:dur="2000" advTm="25049"/>
    </mc:Choice>
    <mc:Fallback>
      <p:transition spd="slow" advTm="2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B9C46F-185C-924D-B24F-33941C352614}"/>
              </a:ext>
            </a:extLst>
          </p:cNvPr>
          <p:cNvSpPr/>
          <p:nvPr/>
        </p:nvSpPr>
        <p:spPr>
          <a:xfrm>
            <a:off x="1976949" y="5471531"/>
            <a:ext cx="5494368" cy="940419"/>
          </a:xfrm>
          <a:prstGeom prst="rect">
            <a:avLst/>
          </a:prstGeom>
          <a:solidFill>
            <a:srgbClr val="F2F1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AD62DA-7605-3B4E-9015-428B7C517132}"/>
              </a:ext>
            </a:extLst>
          </p:cNvPr>
          <p:cNvSpPr/>
          <p:nvPr/>
        </p:nvSpPr>
        <p:spPr>
          <a:xfrm rot="21259377">
            <a:off x="4584687" y="5899687"/>
            <a:ext cx="226320" cy="26774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2AB428-5566-9C42-B9D0-BF5B8CCED285}"/>
              </a:ext>
            </a:extLst>
          </p:cNvPr>
          <p:cNvSpPr>
            <a:spLocks noGrp="1"/>
          </p:cNvSpPr>
          <p:nvPr>
            <p:ph type="title"/>
          </p:nvPr>
        </p:nvSpPr>
        <p:spPr>
          <a:xfrm>
            <a:off x="135924" y="274638"/>
            <a:ext cx="8056606" cy="775229"/>
          </a:xfrm>
        </p:spPr>
        <p:txBody>
          <a:bodyPr>
            <a:noAutofit/>
          </a:bodyPr>
          <a:lstStyle/>
          <a:p>
            <a:r>
              <a:rPr lang="en-US" sz="3600" dirty="0"/>
              <a:t>Future Cold Induced Damage Experiments</a:t>
            </a:r>
          </a:p>
        </p:txBody>
      </p:sp>
      <p:sp>
        <p:nvSpPr>
          <p:cNvPr id="3" name="Content Placeholder 2">
            <a:extLst>
              <a:ext uri="{FF2B5EF4-FFF2-40B4-BE49-F238E27FC236}">
                <a16:creationId xmlns:a16="http://schemas.microsoft.com/office/drawing/2014/main" id="{9B6932BE-433A-9449-B0C6-4187B6AB7BC8}"/>
              </a:ext>
            </a:extLst>
          </p:cNvPr>
          <p:cNvSpPr>
            <a:spLocks noGrp="1"/>
          </p:cNvSpPr>
          <p:nvPr>
            <p:ph idx="1"/>
          </p:nvPr>
        </p:nvSpPr>
        <p:spPr>
          <a:xfrm>
            <a:off x="279400" y="1143000"/>
            <a:ext cx="8608122" cy="4209585"/>
          </a:xfrm>
        </p:spPr>
        <p:txBody>
          <a:bodyPr>
            <a:normAutofit fontScale="92500"/>
          </a:bodyPr>
          <a:lstStyle/>
          <a:p>
            <a:r>
              <a:rPr lang="en-US" dirty="0"/>
              <a:t>Confirm doesn’t occur for glass/glass modules</a:t>
            </a:r>
          </a:p>
          <a:p>
            <a:r>
              <a:rPr lang="en-US" dirty="0"/>
              <a:t>More testing of modules exposed to cold outdoors</a:t>
            </a:r>
          </a:p>
          <a:p>
            <a:pPr lvl="1"/>
            <a:r>
              <a:rPr lang="en-US" dirty="0"/>
              <a:t>Are all polymer backsheet modules in the northern U.S. super sensitive to cracking under load?</a:t>
            </a:r>
          </a:p>
          <a:p>
            <a:r>
              <a:rPr lang="en-US" dirty="0"/>
              <a:t>More experiments with different interconnect designs (round vs flat wires), encapsulant types and encapsulant thicknesses</a:t>
            </a:r>
          </a:p>
          <a:p>
            <a:r>
              <a:rPr lang="en-US" dirty="0"/>
              <a:t>What about effects on shingled interconnects?</a:t>
            </a:r>
          </a:p>
        </p:txBody>
      </p:sp>
      <p:sp>
        <p:nvSpPr>
          <p:cNvPr id="4" name="Rectangle 3">
            <a:extLst>
              <a:ext uri="{FF2B5EF4-FFF2-40B4-BE49-F238E27FC236}">
                <a16:creationId xmlns:a16="http://schemas.microsoft.com/office/drawing/2014/main" id="{22FAFA65-C8C0-F440-8BAB-29F8FF21B8AE}"/>
              </a:ext>
            </a:extLst>
          </p:cNvPr>
          <p:cNvSpPr/>
          <p:nvPr/>
        </p:nvSpPr>
        <p:spPr>
          <a:xfrm rot="21259377">
            <a:off x="2096429" y="5809785"/>
            <a:ext cx="2720898" cy="2341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D13705-1076-964E-9FDA-22BE0A7A5A6E}"/>
              </a:ext>
            </a:extLst>
          </p:cNvPr>
          <p:cNvSpPr/>
          <p:nvPr/>
        </p:nvSpPr>
        <p:spPr>
          <a:xfrm rot="21259377">
            <a:off x="4588371" y="5928732"/>
            <a:ext cx="2720898" cy="2341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CF5DE6-D56C-864D-998E-F30F29D2EBA8}"/>
              </a:ext>
            </a:extLst>
          </p:cNvPr>
          <p:cNvSpPr/>
          <p:nvPr/>
        </p:nvSpPr>
        <p:spPr>
          <a:xfrm>
            <a:off x="1972965" y="5123608"/>
            <a:ext cx="5494368" cy="347923"/>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Glass</a:t>
            </a:r>
          </a:p>
        </p:txBody>
      </p:sp>
      <p:pic>
        <p:nvPicPr>
          <p:cNvPr id="9" name="Audio 8">
            <a:hlinkClick r:id="" action="ppaction://media"/>
            <a:extLst>
              <a:ext uri="{FF2B5EF4-FFF2-40B4-BE49-F238E27FC236}">
                <a16:creationId xmlns:a16="http://schemas.microsoft.com/office/drawing/2014/main" id="{0FEC0E5E-17AA-994E-8C0C-EEB275B0B6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73642683"/>
      </p:ext>
    </p:extLst>
  </p:cSld>
  <p:clrMapOvr>
    <a:masterClrMapping/>
  </p:clrMapOvr>
  <mc:AlternateContent xmlns:mc="http://schemas.openxmlformats.org/markup-compatibility/2006">
    <mc:Choice xmlns:p14="http://schemas.microsoft.com/office/powerpoint/2010/main" Requires="p14">
      <p:transition spd="slow" p14:dur="2000" advTm="62131"/>
    </mc:Choice>
    <mc:Fallback>
      <p:transition spd="slow" advTm="62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175D-1650-F446-8D22-20382A10B95F}"/>
              </a:ext>
            </a:extLst>
          </p:cNvPr>
          <p:cNvSpPr>
            <a:spLocks noGrp="1"/>
          </p:cNvSpPr>
          <p:nvPr>
            <p:ph type="title"/>
          </p:nvPr>
        </p:nvSpPr>
        <p:spPr>
          <a:xfrm>
            <a:off x="175098" y="274638"/>
            <a:ext cx="7937770" cy="775229"/>
          </a:xfrm>
        </p:spPr>
        <p:txBody>
          <a:bodyPr>
            <a:normAutofit fontScale="90000"/>
          </a:bodyPr>
          <a:lstStyle/>
          <a:p>
            <a:r>
              <a:rPr lang="en-US" dirty="0"/>
              <a:t>Laminated-In Protective Stress (LIPS)</a:t>
            </a:r>
          </a:p>
        </p:txBody>
      </p:sp>
      <p:pic>
        <p:nvPicPr>
          <p:cNvPr id="5" name="Content Placeholder 3" descr="A picture containing indoor, bed&#10;&#10;Description automatically generated">
            <a:extLst>
              <a:ext uri="{FF2B5EF4-FFF2-40B4-BE49-F238E27FC236}">
                <a16:creationId xmlns:a16="http://schemas.microsoft.com/office/drawing/2014/main" id="{C0D2213F-10BD-D640-9743-135718A4DA73}"/>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279401" y="3515499"/>
            <a:ext cx="3084195" cy="1283970"/>
          </a:xfrm>
          <a:prstGeom prst="rect">
            <a:avLst/>
          </a:prstGeom>
        </p:spPr>
      </p:pic>
      <p:pic>
        <p:nvPicPr>
          <p:cNvPr id="6" name="Picture 5" descr="Chart, line chart&#10;&#10;Description automatically generated">
            <a:extLst>
              <a:ext uri="{FF2B5EF4-FFF2-40B4-BE49-F238E27FC236}">
                <a16:creationId xmlns:a16="http://schemas.microsoft.com/office/drawing/2014/main" id="{F96F9181-BA7B-9C4B-93F1-F448199330D2}"/>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3552191" y="3744027"/>
            <a:ext cx="2670810" cy="2424430"/>
          </a:xfrm>
          <a:prstGeom prst="rect">
            <a:avLst/>
          </a:prstGeom>
          <a:ln>
            <a:noFill/>
          </a:ln>
          <a:extLst>
            <a:ext uri="{53640926-AAD7-44D8-BBD7-CCE9431645EC}">
              <a14:shadowObscured xmlns:a14="http://schemas.microsoft.com/office/drawing/2010/main"/>
            </a:ext>
          </a:extLst>
        </p:spPr>
      </p:pic>
      <p:pic>
        <p:nvPicPr>
          <p:cNvPr id="7" name="Picture 6" descr="A picture containing text, indoor&#10;&#10;Description automatically generated">
            <a:extLst>
              <a:ext uri="{FF2B5EF4-FFF2-40B4-BE49-F238E27FC236}">
                <a16:creationId xmlns:a16="http://schemas.microsoft.com/office/drawing/2014/main" id="{B9A2825D-58F6-1D44-B642-6788E9D1D26E}"/>
              </a:ext>
            </a:extLst>
          </p:cNvPr>
          <p:cNvPicPr/>
          <p:nvPr/>
        </p:nvPicPr>
        <p:blipFill>
          <a:blip r:embed="rId6" cstate="screen">
            <a:extLst>
              <a:ext uri="{28A0092B-C50C-407E-A947-70E740481C1C}">
                <a14:useLocalDpi xmlns:a14="http://schemas.microsoft.com/office/drawing/2010/main"/>
              </a:ext>
            </a:extLst>
          </a:blip>
          <a:stretch>
            <a:fillRect/>
          </a:stretch>
        </p:blipFill>
        <p:spPr>
          <a:xfrm>
            <a:off x="314961" y="4861983"/>
            <a:ext cx="3048635" cy="1530350"/>
          </a:xfrm>
          <a:prstGeom prst="rect">
            <a:avLst/>
          </a:prstGeom>
        </p:spPr>
      </p:pic>
      <p:pic>
        <p:nvPicPr>
          <p:cNvPr id="8" name="Picture 7" descr="A picture containing shoji, window, building, indoor&#10;&#10;Description automatically generated">
            <a:extLst>
              <a:ext uri="{FF2B5EF4-FFF2-40B4-BE49-F238E27FC236}">
                <a16:creationId xmlns:a16="http://schemas.microsoft.com/office/drawing/2014/main" id="{9489C1FD-6B03-B44B-BA16-CE576290BE42}"/>
              </a:ext>
            </a:extLst>
          </p:cNvPr>
          <p:cNvPicPr/>
          <p:nvPr/>
        </p:nvPicPr>
        <p:blipFill rotWithShape="1">
          <a:blip r:embed="rId7" cstate="hqprint">
            <a:extLst>
              <a:ext uri="{28A0092B-C50C-407E-A947-70E740481C1C}">
                <a14:useLocalDpi xmlns:a14="http://schemas.microsoft.com/office/drawing/2010/main"/>
              </a:ext>
            </a:extLst>
          </a:blip>
          <a:srcRect/>
          <a:stretch/>
        </p:blipFill>
        <p:spPr>
          <a:xfrm>
            <a:off x="6389238" y="2581592"/>
            <a:ext cx="2746375" cy="1694815"/>
          </a:xfrm>
          <a:prstGeom prst="rect">
            <a:avLst/>
          </a:prstGeom>
        </p:spPr>
      </p:pic>
      <p:pic>
        <p:nvPicPr>
          <p:cNvPr id="9" name="Picture 8" descr="A picture containing shoji, window, building, tiled&#10;&#10;Description automatically generated">
            <a:extLst>
              <a:ext uri="{FF2B5EF4-FFF2-40B4-BE49-F238E27FC236}">
                <a16:creationId xmlns:a16="http://schemas.microsoft.com/office/drawing/2014/main" id="{014BDEA8-46CC-D342-8AF4-5D22C0634080}"/>
              </a:ext>
            </a:extLst>
          </p:cNvPr>
          <p:cNvPicPr/>
          <p:nvPr/>
        </p:nvPicPr>
        <p:blipFill rotWithShape="1">
          <a:blip r:embed="rId8" cstate="hqprint">
            <a:extLst>
              <a:ext uri="{28A0092B-C50C-407E-A947-70E740481C1C}">
                <a14:useLocalDpi xmlns:a14="http://schemas.microsoft.com/office/drawing/2010/main"/>
              </a:ext>
            </a:extLst>
          </a:blip>
          <a:srcRect/>
          <a:stretch/>
        </p:blipFill>
        <p:spPr>
          <a:xfrm>
            <a:off x="6431280" y="4712970"/>
            <a:ext cx="2712720" cy="1674495"/>
          </a:xfrm>
          <a:prstGeom prst="rect">
            <a:avLst/>
          </a:prstGeom>
        </p:spPr>
      </p:pic>
      <p:sp>
        <p:nvSpPr>
          <p:cNvPr id="10" name="Rectangle 9">
            <a:extLst>
              <a:ext uri="{FF2B5EF4-FFF2-40B4-BE49-F238E27FC236}">
                <a16:creationId xmlns:a16="http://schemas.microsoft.com/office/drawing/2014/main" id="{4169087E-434D-1F4F-A19A-D56560BD2D12}"/>
              </a:ext>
            </a:extLst>
          </p:cNvPr>
          <p:cNvSpPr/>
          <p:nvPr/>
        </p:nvSpPr>
        <p:spPr>
          <a:xfrm>
            <a:off x="6456963" y="2234855"/>
            <a:ext cx="2773516" cy="338554"/>
          </a:xfrm>
          <a:prstGeom prst="rect">
            <a:avLst/>
          </a:prstGeom>
        </p:spPr>
        <p:txBody>
          <a:bodyPr wrap="none">
            <a:spAutoFit/>
          </a:bodyPr>
          <a:lstStyle/>
          <a:p>
            <a:r>
              <a:rPr lang="en-US" sz="1600" dirty="0">
                <a:latin typeface="Arial" panose="020B0604020202020204" pitchFamily="34" charset="0"/>
                <a:ea typeface="Times New Roman" panose="02020603050405020304" pitchFamily="18" charset="0"/>
              </a:rPr>
              <a:t>Standard Control – 4000 Pa</a:t>
            </a:r>
            <a:r>
              <a:rPr lang="en-US" sz="1600" dirty="0"/>
              <a:t> </a:t>
            </a:r>
          </a:p>
        </p:txBody>
      </p:sp>
      <p:sp>
        <p:nvSpPr>
          <p:cNvPr id="11" name="Rectangle 10">
            <a:extLst>
              <a:ext uri="{FF2B5EF4-FFF2-40B4-BE49-F238E27FC236}">
                <a16:creationId xmlns:a16="http://schemas.microsoft.com/office/drawing/2014/main" id="{6291BCAF-A14B-7140-8AF7-B271E660E727}"/>
              </a:ext>
            </a:extLst>
          </p:cNvPr>
          <p:cNvSpPr/>
          <p:nvPr/>
        </p:nvSpPr>
        <p:spPr>
          <a:xfrm>
            <a:off x="6272990" y="4405423"/>
            <a:ext cx="2943434" cy="338554"/>
          </a:xfrm>
          <a:prstGeom prst="rect">
            <a:avLst/>
          </a:prstGeom>
        </p:spPr>
        <p:txBody>
          <a:bodyPr wrap="none">
            <a:spAutoFit/>
          </a:bodyPr>
          <a:lstStyle/>
          <a:p>
            <a:r>
              <a:rPr lang="en-US" sz="1600" dirty="0">
                <a:latin typeface="Arial" panose="020B0604020202020204" pitchFamily="34" charset="0"/>
                <a:ea typeface="Times New Roman" panose="02020603050405020304" pitchFamily="18" charset="0"/>
              </a:rPr>
              <a:t>Curved Lamination – 4000 Pa</a:t>
            </a:r>
            <a:r>
              <a:rPr lang="en-US" sz="1600" dirty="0"/>
              <a:t> </a:t>
            </a:r>
          </a:p>
        </p:txBody>
      </p:sp>
      <p:pic>
        <p:nvPicPr>
          <p:cNvPr id="3" name="Picture 2">
            <a:extLst>
              <a:ext uri="{FF2B5EF4-FFF2-40B4-BE49-F238E27FC236}">
                <a16:creationId xmlns:a16="http://schemas.microsoft.com/office/drawing/2014/main" id="{4FF57628-7351-2A4B-96BB-AA50249D917E}"/>
              </a:ext>
            </a:extLst>
          </p:cNvPr>
          <p:cNvPicPr>
            <a:picLocks noChangeAspect="1"/>
          </p:cNvPicPr>
          <p:nvPr/>
        </p:nvPicPr>
        <p:blipFill>
          <a:blip r:embed="rId9"/>
          <a:stretch>
            <a:fillRect/>
          </a:stretch>
        </p:blipFill>
        <p:spPr>
          <a:xfrm>
            <a:off x="116879" y="1059712"/>
            <a:ext cx="6272359" cy="2338510"/>
          </a:xfrm>
          <a:prstGeom prst="rect">
            <a:avLst/>
          </a:prstGeom>
        </p:spPr>
      </p:pic>
      <p:pic>
        <p:nvPicPr>
          <p:cNvPr id="4" name="Audio 3">
            <a:hlinkClick r:id="" action="ppaction://media"/>
            <a:extLst>
              <a:ext uri="{FF2B5EF4-FFF2-40B4-BE49-F238E27FC236}">
                <a16:creationId xmlns:a16="http://schemas.microsoft.com/office/drawing/2014/main" id="{A4E5EA7F-54A5-D24C-805C-A6545794AE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24029872"/>
      </p:ext>
    </p:extLst>
  </p:cSld>
  <p:clrMapOvr>
    <a:masterClrMapping/>
  </p:clrMapOvr>
  <mc:AlternateContent xmlns:mc="http://schemas.openxmlformats.org/markup-compatibility/2006">
    <mc:Choice xmlns:p14="http://schemas.microsoft.com/office/powerpoint/2010/main" Requires="p14">
      <p:transition spd="slow" p14:dur="2000" advTm="54879"/>
    </mc:Choice>
    <mc:Fallback>
      <p:transition spd="slow" advTm="54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58F0-EE7C-B747-BF66-FBCAD2475F4C}"/>
              </a:ext>
            </a:extLst>
          </p:cNvPr>
          <p:cNvSpPr>
            <a:spLocks noGrp="1"/>
          </p:cNvSpPr>
          <p:nvPr>
            <p:ph type="title"/>
          </p:nvPr>
        </p:nvSpPr>
        <p:spPr/>
        <p:txBody>
          <a:bodyPr/>
          <a:lstStyle/>
          <a:p>
            <a:r>
              <a:rPr lang="en-US" dirty="0"/>
              <a:t>Future LIPS Experiments</a:t>
            </a:r>
          </a:p>
        </p:txBody>
      </p:sp>
      <p:sp>
        <p:nvSpPr>
          <p:cNvPr id="3" name="Content Placeholder 2">
            <a:extLst>
              <a:ext uri="{FF2B5EF4-FFF2-40B4-BE49-F238E27FC236}">
                <a16:creationId xmlns:a16="http://schemas.microsoft.com/office/drawing/2014/main" id="{EC0E910C-CCAD-2843-B79D-A9905A1DFCF1}"/>
              </a:ext>
            </a:extLst>
          </p:cNvPr>
          <p:cNvSpPr>
            <a:spLocks noGrp="1"/>
          </p:cNvSpPr>
          <p:nvPr>
            <p:ph idx="1"/>
          </p:nvPr>
        </p:nvSpPr>
        <p:spPr/>
        <p:txBody>
          <a:bodyPr/>
          <a:lstStyle/>
          <a:p>
            <a:r>
              <a:rPr lang="en-US" dirty="0"/>
              <a:t>What is the built-in stress state on conventional glass/glass and glass/backsheet modules, what knobs do we have to control it, and does it change over time?</a:t>
            </a:r>
          </a:p>
          <a:p>
            <a:r>
              <a:rPr lang="en-US" dirty="0"/>
              <a:t>Apply technique to flexible modules</a:t>
            </a:r>
          </a:p>
          <a:p>
            <a:r>
              <a:rPr lang="en-US" dirty="0"/>
              <a:t>Determine if the protective effect goes away with time and temperature</a:t>
            </a:r>
          </a:p>
        </p:txBody>
      </p:sp>
      <p:pic>
        <p:nvPicPr>
          <p:cNvPr id="5" name="Audio 4">
            <a:hlinkClick r:id="" action="ppaction://media"/>
            <a:extLst>
              <a:ext uri="{FF2B5EF4-FFF2-40B4-BE49-F238E27FC236}">
                <a16:creationId xmlns:a16="http://schemas.microsoft.com/office/drawing/2014/main" id="{386E3AEE-EE92-DB45-8A07-9503907862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60710035"/>
      </p:ext>
    </p:extLst>
  </p:cSld>
  <p:clrMapOvr>
    <a:masterClrMapping/>
  </p:clrMapOvr>
  <mc:AlternateContent xmlns:mc="http://schemas.openxmlformats.org/markup-compatibility/2006">
    <mc:Choice xmlns:p14="http://schemas.microsoft.com/office/powerpoint/2010/main" Requires="p14">
      <p:transition spd="slow" p14:dur="2000" advTm="26511"/>
    </mc:Choice>
    <mc:Fallback>
      <p:transition spd="slow" advTm="2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0216-E6E7-8F4F-A344-3357DC1A3F12}"/>
              </a:ext>
            </a:extLst>
          </p:cNvPr>
          <p:cNvSpPr>
            <a:spLocks noGrp="1"/>
          </p:cNvSpPr>
          <p:nvPr>
            <p:ph type="title"/>
          </p:nvPr>
        </p:nvSpPr>
        <p:spPr/>
        <p:txBody>
          <a:bodyPr/>
          <a:lstStyle/>
          <a:p>
            <a:r>
              <a:rPr lang="en-US" dirty="0"/>
              <a:t>Cracks and Energy Delivery</a:t>
            </a:r>
          </a:p>
        </p:txBody>
      </p:sp>
      <p:sp>
        <p:nvSpPr>
          <p:cNvPr id="3" name="Content Placeholder 2">
            <a:extLst>
              <a:ext uri="{FF2B5EF4-FFF2-40B4-BE49-F238E27FC236}">
                <a16:creationId xmlns:a16="http://schemas.microsoft.com/office/drawing/2014/main" id="{19EFC61A-3710-9D46-A0BD-A14E8A51E224}"/>
              </a:ext>
            </a:extLst>
          </p:cNvPr>
          <p:cNvSpPr>
            <a:spLocks noGrp="1"/>
          </p:cNvSpPr>
          <p:nvPr>
            <p:ph idx="1"/>
          </p:nvPr>
        </p:nvSpPr>
        <p:spPr>
          <a:xfrm>
            <a:off x="279399" y="1143000"/>
            <a:ext cx="3216835" cy="1653988"/>
          </a:xfrm>
        </p:spPr>
        <p:txBody>
          <a:bodyPr>
            <a:normAutofit/>
          </a:bodyPr>
          <a:lstStyle/>
          <a:p>
            <a:r>
              <a:rPr lang="en-US" sz="1600" dirty="0"/>
              <a:t>The shunting of cells with cracks is roughly proportional to the total length of cracks</a:t>
            </a:r>
          </a:p>
          <a:p>
            <a:r>
              <a:rPr lang="en-US" sz="1600" dirty="0"/>
              <a:t>Shunts drag down light low performance more than at 1 Sun </a:t>
            </a:r>
          </a:p>
        </p:txBody>
      </p:sp>
      <p:pic>
        <p:nvPicPr>
          <p:cNvPr id="4" name="Picture 133">
            <a:extLst>
              <a:ext uri="{FF2B5EF4-FFF2-40B4-BE49-F238E27FC236}">
                <a16:creationId xmlns:a16="http://schemas.microsoft.com/office/drawing/2014/main" id="{A7B6B2AA-B54F-C344-A898-2E3A715DDA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63347" y="1143000"/>
            <a:ext cx="2786529" cy="140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5">
            <a:extLst>
              <a:ext uri="{FF2B5EF4-FFF2-40B4-BE49-F238E27FC236}">
                <a16:creationId xmlns:a16="http://schemas.microsoft.com/office/drawing/2014/main" id="{B120AD10-8218-974A-9E24-6B1F7E9374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84261" y="1143000"/>
            <a:ext cx="2786530" cy="140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6C33F5E-38E4-514D-A483-39662F3D14D4}"/>
              </a:ext>
            </a:extLst>
          </p:cNvPr>
          <p:cNvSpPr/>
          <p:nvPr/>
        </p:nvSpPr>
        <p:spPr>
          <a:xfrm>
            <a:off x="4641648" y="1143000"/>
            <a:ext cx="429926" cy="369332"/>
          </a:xfrm>
          <a:prstGeom prst="rect">
            <a:avLst/>
          </a:prstGeom>
        </p:spPr>
        <p:txBody>
          <a:bodyPr wrap="none">
            <a:spAutoFit/>
          </a:bodyPr>
          <a:lstStyle/>
          <a:p>
            <a:r>
              <a:rPr lang="en-US" b="1" dirty="0" err="1"/>
              <a:t>Isc</a:t>
            </a:r>
            <a:endParaRPr lang="en-US" b="1" dirty="0"/>
          </a:p>
        </p:txBody>
      </p:sp>
      <p:sp>
        <p:nvSpPr>
          <p:cNvPr id="7" name="Rectangle 6">
            <a:extLst>
              <a:ext uri="{FF2B5EF4-FFF2-40B4-BE49-F238E27FC236}">
                <a16:creationId xmlns:a16="http://schemas.microsoft.com/office/drawing/2014/main" id="{ECBFE00A-E8C6-084E-BDFD-95AE17CFD645}"/>
              </a:ext>
            </a:extLst>
          </p:cNvPr>
          <p:cNvSpPr/>
          <p:nvPr/>
        </p:nvSpPr>
        <p:spPr>
          <a:xfrm>
            <a:off x="7393277" y="1143000"/>
            <a:ext cx="936475" cy="369332"/>
          </a:xfrm>
          <a:prstGeom prst="rect">
            <a:avLst/>
          </a:prstGeom>
        </p:spPr>
        <p:txBody>
          <a:bodyPr wrap="none">
            <a:spAutoFit/>
          </a:bodyPr>
          <a:lstStyle/>
          <a:p>
            <a:r>
              <a:rPr lang="en-US" b="1" dirty="0"/>
              <a:t>1/10 </a:t>
            </a:r>
            <a:r>
              <a:rPr lang="en-US" b="1" dirty="0" err="1"/>
              <a:t>Isc</a:t>
            </a:r>
            <a:endParaRPr lang="en-US" b="1" dirty="0"/>
          </a:p>
        </p:txBody>
      </p:sp>
      <p:pic>
        <p:nvPicPr>
          <p:cNvPr id="14" name="Content Placeholder 5" descr="A close - up of a graph&#10;&#10;Description automatically generated with low confidence">
            <a:extLst>
              <a:ext uri="{FF2B5EF4-FFF2-40B4-BE49-F238E27FC236}">
                <a16:creationId xmlns:a16="http://schemas.microsoft.com/office/drawing/2014/main" id="{D3921A09-6597-3B4C-84D0-6C9BA69C726B}"/>
              </a:ext>
            </a:extLst>
          </p:cNvPr>
          <p:cNvPicPr/>
          <p:nvPr/>
        </p:nvPicPr>
        <p:blipFill>
          <a:blip r:embed="rId6" cstate="print">
            <a:extLst>
              <a:ext uri="{28A0092B-C50C-407E-A947-70E740481C1C}">
                <a14:useLocalDpi xmlns:a14="http://schemas.microsoft.com/office/drawing/2010/main"/>
              </a:ext>
            </a:extLst>
          </a:blip>
          <a:stretch>
            <a:fillRect/>
          </a:stretch>
        </p:blipFill>
        <p:spPr>
          <a:xfrm rot="5400000">
            <a:off x="-244083" y="2920047"/>
            <a:ext cx="1725295" cy="1017905"/>
          </a:xfrm>
          <a:prstGeom prst="rect">
            <a:avLst/>
          </a:prstGeom>
        </p:spPr>
      </p:pic>
      <p:pic>
        <p:nvPicPr>
          <p:cNvPr id="15" name="Content Placeholder 5" descr="A close - up of a tile floor&#10;&#10;Description automatically generated with low confidence">
            <a:extLst>
              <a:ext uri="{FF2B5EF4-FFF2-40B4-BE49-F238E27FC236}">
                <a16:creationId xmlns:a16="http://schemas.microsoft.com/office/drawing/2014/main" id="{9981D9B0-42E6-214D-9F84-A4B0E1714222}"/>
              </a:ext>
            </a:extLst>
          </p:cNvPr>
          <p:cNvPicPr/>
          <p:nvPr/>
        </p:nvPicPr>
        <p:blipFill>
          <a:blip r:embed="rId7" cstate="print">
            <a:extLst>
              <a:ext uri="{28A0092B-C50C-407E-A947-70E740481C1C}">
                <a14:useLocalDpi xmlns:a14="http://schemas.microsoft.com/office/drawing/2010/main"/>
              </a:ext>
            </a:extLst>
          </a:blip>
          <a:stretch>
            <a:fillRect/>
          </a:stretch>
        </p:blipFill>
        <p:spPr>
          <a:xfrm rot="5400000">
            <a:off x="833766" y="2905758"/>
            <a:ext cx="1732915" cy="1046480"/>
          </a:xfrm>
          <a:prstGeom prst="rect">
            <a:avLst/>
          </a:prstGeom>
        </p:spPr>
      </p:pic>
      <p:pic>
        <p:nvPicPr>
          <p:cNvPr id="16" name="Content Placeholder 3" descr="A picture containing text, white, tiled&#10;&#10;Description automatically generated">
            <a:extLst>
              <a:ext uri="{FF2B5EF4-FFF2-40B4-BE49-F238E27FC236}">
                <a16:creationId xmlns:a16="http://schemas.microsoft.com/office/drawing/2014/main" id="{B7DA1295-F133-6941-9ABA-7DFB951896D9}"/>
              </a:ext>
            </a:extLst>
          </p:cNvPr>
          <p:cNvPicPr/>
          <p:nvPr/>
        </p:nvPicPr>
        <p:blipFill>
          <a:blip r:embed="rId8" cstate="print">
            <a:extLst>
              <a:ext uri="{28A0092B-C50C-407E-A947-70E740481C1C}">
                <a14:useLocalDpi xmlns:a14="http://schemas.microsoft.com/office/drawing/2010/main"/>
              </a:ext>
            </a:extLst>
          </a:blip>
          <a:stretch>
            <a:fillRect/>
          </a:stretch>
        </p:blipFill>
        <p:spPr>
          <a:xfrm rot="5400000">
            <a:off x="1925903" y="2907345"/>
            <a:ext cx="1740535" cy="1050925"/>
          </a:xfrm>
          <a:prstGeom prst="rect">
            <a:avLst/>
          </a:prstGeom>
        </p:spPr>
      </p:pic>
      <p:pic>
        <p:nvPicPr>
          <p:cNvPr id="17" name="Picture 16" descr="Chart&#10;&#10;Description automatically generated">
            <a:extLst>
              <a:ext uri="{FF2B5EF4-FFF2-40B4-BE49-F238E27FC236}">
                <a16:creationId xmlns:a16="http://schemas.microsoft.com/office/drawing/2014/main" id="{66C69278-3DAB-014E-BCBC-837AB527177E}"/>
              </a:ext>
            </a:extLst>
          </p:cNvPr>
          <p:cNvPicPr/>
          <p:nvPr/>
        </p:nvPicPr>
        <p:blipFill>
          <a:blip r:embed="rId9"/>
          <a:stretch>
            <a:fillRect/>
          </a:stretch>
        </p:blipFill>
        <p:spPr>
          <a:xfrm>
            <a:off x="3398221" y="2609598"/>
            <a:ext cx="3195955" cy="1869440"/>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0A2E83C7-E568-9440-815D-E9EC150E77C5}"/>
              </a:ext>
            </a:extLst>
          </p:cNvPr>
          <p:cNvPicPr/>
          <p:nvPr/>
        </p:nvPicPr>
        <p:blipFill>
          <a:blip r:embed="rId10"/>
          <a:stretch>
            <a:fillRect/>
          </a:stretch>
        </p:blipFill>
        <p:spPr>
          <a:xfrm>
            <a:off x="109611" y="4352854"/>
            <a:ext cx="3288609" cy="2097726"/>
          </a:xfrm>
          <a:prstGeom prst="rect">
            <a:avLst/>
          </a:prstGeom>
        </p:spPr>
      </p:pic>
      <p:sp>
        <p:nvSpPr>
          <p:cNvPr id="19" name="Rectangle 18">
            <a:extLst>
              <a:ext uri="{FF2B5EF4-FFF2-40B4-BE49-F238E27FC236}">
                <a16:creationId xmlns:a16="http://schemas.microsoft.com/office/drawing/2014/main" id="{F8D109AC-9757-D94E-BACA-4363776DC56D}"/>
              </a:ext>
            </a:extLst>
          </p:cNvPr>
          <p:cNvSpPr/>
          <p:nvPr/>
        </p:nvSpPr>
        <p:spPr>
          <a:xfrm>
            <a:off x="250162" y="2520789"/>
            <a:ext cx="710451" cy="369332"/>
          </a:xfrm>
          <a:prstGeom prst="rect">
            <a:avLst/>
          </a:prstGeom>
        </p:spPr>
        <p:txBody>
          <a:bodyPr wrap="none">
            <a:spAutoFit/>
          </a:bodyPr>
          <a:lstStyle/>
          <a:p>
            <a:r>
              <a:rPr lang="en-US" dirty="0">
                <a:solidFill>
                  <a:srgbClr val="0600FE"/>
                </a:solidFill>
              </a:rPr>
              <a:t>Initial</a:t>
            </a:r>
          </a:p>
        </p:txBody>
      </p:sp>
      <p:sp>
        <p:nvSpPr>
          <p:cNvPr id="20" name="Rectangle 19">
            <a:extLst>
              <a:ext uri="{FF2B5EF4-FFF2-40B4-BE49-F238E27FC236}">
                <a16:creationId xmlns:a16="http://schemas.microsoft.com/office/drawing/2014/main" id="{49E180E9-E07B-9249-A5F4-5B867017293B}"/>
              </a:ext>
            </a:extLst>
          </p:cNvPr>
          <p:cNvSpPr/>
          <p:nvPr/>
        </p:nvSpPr>
        <p:spPr>
          <a:xfrm>
            <a:off x="1112282" y="2520789"/>
            <a:ext cx="1205651" cy="369332"/>
          </a:xfrm>
          <a:prstGeom prst="rect">
            <a:avLst/>
          </a:prstGeom>
        </p:spPr>
        <p:txBody>
          <a:bodyPr wrap="none">
            <a:spAutoFit/>
          </a:bodyPr>
          <a:lstStyle/>
          <a:p>
            <a:r>
              <a:rPr lang="en-US" dirty="0">
                <a:solidFill>
                  <a:srgbClr val="FF8000"/>
                </a:solidFill>
              </a:rPr>
              <a:t>Static Load</a:t>
            </a:r>
          </a:p>
        </p:txBody>
      </p:sp>
      <p:sp>
        <p:nvSpPr>
          <p:cNvPr id="21" name="Rectangle 20">
            <a:extLst>
              <a:ext uri="{FF2B5EF4-FFF2-40B4-BE49-F238E27FC236}">
                <a16:creationId xmlns:a16="http://schemas.microsoft.com/office/drawing/2014/main" id="{1FD08EFE-290D-F148-AF1B-A5FCCD940524}"/>
              </a:ext>
            </a:extLst>
          </p:cNvPr>
          <p:cNvSpPr/>
          <p:nvPr/>
        </p:nvSpPr>
        <p:spPr>
          <a:xfrm>
            <a:off x="2181171" y="2533239"/>
            <a:ext cx="1228478" cy="369332"/>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chemeClr val="accent3"/>
                </a:solidFill>
              </a:rPr>
              <a:t>Cyclic Load</a:t>
            </a:r>
          </a:p>
        </p:txBody>
      </p:sp>
      <p:sp>
        <p:nvSpPr>
          <p:cNvPr id="22" name="Content Placeholder 2">
            <a:extLst>
              <a:ext uri="{FF2B5EF4-FFF2-40B4-BE49-F238E27FC236}">
                <a16:creationId xmlns:a16="http://schemas.microsoft.com/office/drawing/2014/main" id="{60821ABD-FD17-6645-BEA6-CFA53435D9AF}"/>
              </a:ext>
            </a:extLst>
          </p:cNvPr>
          <p:cNvSpPr txBox="1">
            <a:spLocks/>
          </p:cNvSpPr>
          <p:nvPr/>
        </p:nvSpPr>
        <p:spPr>
          <a:xfrm>
            <a:off x="3463156" y="4637815"/>
            <a:ext cx="5571233" cy="16539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Cracks, especially dendritic cracks, affect energy delivery more than Pmax at STC.  Same for PID shunting.  </a:t>
            </a:r>
          </a:p>
          <a:p>
            <a:r>
              <a:rPr lang="en-US" sz="1600" dirty="0"/>
              <a:t>Assuming energy delivery degradation from Pmax degradation can giving misleading results, especially in less sunny regions</a:t>
            </a:r>
          </a:p>
        </p:txBody>
      </p:sp>
      <p:pic>
        <p:nvPicPr>
          <p:cNvPr id="10" name="Audio 9">
            <a:hlinkClick r:id="" action="ppaction://media"/>
            <a:extLst>
              <a:ext uri="{FF2B5EF4-FFF2-40B4-BE49-F238E27FC236}">
                <a16:creationId xmlns:a16="http://schemas.microsoft.com/office/drawing/2014/main" id="{E5B6DE9A-6478-6249-978B-72061ABE717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93390305"/>
      </p:ext>
    </p:extLst>
  </p:cSld>
  <p:clrMapOvr>
    <a:masterClrMapping/>
  </p:clrMapOvr>
  <mc:AlternateContent xmlns:mc="http://schemas.openxmlformats.org/markup-compatibility/2006">
    <mc:Choice xmlns:p14="http://schemas.microsoft.com/office/powerpoint/2010/main" Requires="p14">
      <p:transition spd="slow" p14:dur="2000" advTm="107788"/>
    </mc:Choice>
    <mc:Fallback>
      <p:transition spd="slow" advTm="10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E605-242E-874B-8489-09C865970FF7}"/>
              </a:ext>
            </a:extLst>
          </p:cNvPr>
          <p:cNvSpPr>
            <a:spLocks noGrp="1"/>
          </p:cNvSpPr>
          <p:nvPr>
            <p:ph type="title"/>
          </p:nvPr>
        </p:nvSpPr>
        <p:spPr>
          <a:xfrm>
            <a:off x="279400" y="274638"/>
            <a:ext cx="7962725" cy="775229"/>
          </a:xfrm>
        </p:spPr>
        <p:txBody>
          <a:bodyPr>
            <a:normAutofit fontScale="90000"/>
          </a:bodyPr>
          <a:lstStyle/>
          <a:p>
            <a:r>
              <a:rPr lang="en-US" dirty="0"/>
              <a:t>Energy Delivery &amp; Shunting Research</a:t>
            </a:r>
          </a:p>
        </p:txBody>
      </p:sp>
      <p:sp>
        <p:nvSpPr>
          <p:cNvPr id="3" name="Content Placeholder 2">
            <a:extLst>
              <a:ext uri="{FF2B5EF4-FFF2-40B4-BE49-F238E27FC236}">
                <a16:creationId xmlns:a16="http://schemas.microsoft.com/office/drawing/2014/main" id="{DA571998-555D-6547-9A7E-C090642E8181}"/>
              </a:ext>
            </a:extLst>
          </p:cNvPr>
          <p:cNvSpPr>
            <a:spLocks noGrp="1"/>
          </p:cNvSpPr>
          <p:nvPr>
            <p:ph idx="1"/>
          </p:nvPr>
        </p:nvSpPr>
        <p:spPr>
          <a:xfrm>
            <a:off x="279400" y="1143000"/>
            <a:ext cx="8572500" cy="2687595"/>
          </a:xfrm>
        </p:spPr>
        <p:txBody>
          <a:bodyPr/>
          <a:lstStyle/>
          <a:p>
            <a:r>
              <a:rPr lang="en-US" dirty="0"/>
              <a:t>Study every degradation mode in terms of its impact on Eff vs Irradiance and Temp</a:t>
            </a:r>
          </a:p>
          <a:p>
            <a:pPr lvl="1"/>
            <a:r>
              <a:rPr lang="en-US" dirty="0"/>
              <a:t>Shunting effects make low light performance worse than 1Sun</a:t>
            </a:r>
          </a:p>
          <a:p>
            <a:pPr lvl="1"/>
            <a:r>
              <a:rPr lang="en-US" dirty="0"/>
              <a:t>Series resistance effects have the reverse effect</a:t>
            </a:r>
          </a:p>
        </p:txBody>
      </p:sp>
      <p:sp>
        <p:nvSpPr>
          <p:cNvPr id="4" name="Rectangle 3">
            <a:extLst>
              <a:ext uri="{FF2B5EF4-FFF2-40B4-BE49-F238E27FC236}">
                <a16:creationId xmlns:a16="http://schemas.microsoft.com/office/drawing/2014/main" id="{21C72C8D-ED5F-8247-8CB4-B7F2F6BAB7F5}"/>
              </a:ext>
            </a:extLst>
          </p:cNvPr>
          <p:cNvSpPr/>
          <p:nvPr/>
        </p:nvSpPr>
        <p:spPr>
          <a:xfrm>
            <a:off x="292100" y="3568985"/>
            <a:ext cx="8882368" cy="523220"/>
          </a:xfrm>
          <a:prstGeom prst="rect">
            <a:avLst/>
          </a:prstGeom>
        </p:spPr>
        <p:txBody>
          <a:bodyPr wrap="none">
            <a:spAutoFit/>
          </a:bodyPr>
          <a:lstStyle/>
          <a:p>
            <a:r>
              <a:rPr lang="en-US" sz="2800" b="1" dirty="0"/>
              <a:t>We focus too much on STC where modules never operate! </a:t>
            </a:r>
          </a:p>
        </p:txBody>
      </p:sp>
      <p:pic>
        <p:nvPicPr>
          <p:cNvPr id="5" name="Picture 4">
            <a:extLst>
              <a:ext uri="{FF2B5EF4-FFF2-40B4-BE49-F238E27FC236}">
                <a16:creationId xmlns:a16="http://schemas.microsoft.com/office/drawing/2014/main" id="{8010799E-B621-9846-9299-CA6AC655D1DB}"/>
              </a:ext>
            </a:extLst>
          </p:cNvPr>
          <p:cNvPicPr>
            <a:picLocks noChangeAspect="1"/>
          </p:cNvPicPr>
          <p:nvPr/>
        </p:nvPicPr>
        <p:blipFill>
          <a:blip r:embed="rId4"/>
          <a:stretch>
            <a:fillRect/>
          </a:stretch>
        </p:blipFill>
        <p:spPr>
          <a:xfrm>
            <a:off x="5022937" y="4191991"/>
            <a:ext cx="4012482" cy="2264758"/>
          </a:xfrm>
          <a:prstGeom prst="rect">
            <a:avLst/>
          </a:prstGeom>
        </p:spPr>
      </p:pic>
      <p:sp>
        <p:nvSpPr>
          <p:cNvPr id="6" name="Rectangle 5">
            <a:extLst>
              <a:ext uri="{FF2B5EF4-FFF2-40B4-BE49-F238E27FC236}">
                <a16:creationId xmlns:a16="http://schemas.microsoft.com/office/drawing/2014/main" id="{06D466F2-FA7C-4E43-8C2F-B02A0464D2DA}"/>
              </a:ext>
            </a:extLst>
          </p:cNvPr>
          <p:cNvSpPr/>
          <p:nvPr/>
        </p:nvSpPr>
        <p:spPr>
          <a:xfrm>
            <a:off x="7198819" y="5715000"/>
            <a:ext cx="1641860" cy="369332"/>
          </a:xfrm>
          <a:prstGeom prst="rect">
            <a:avLst/>
          </a:prstGeom>
        </p:spPr>
        <p:txBody>
          <a:bodyPr wrap="none">
            <a:spAutoFit/>
          </a:bodyPr>
          <a:lstStyle/>
          <a:p>
            <a:r>
              <a:rPr lang="en-US" dirty="0"/>
              <a:t>[Jordan – 2017]</a:t>
            </a:r>
          </a:p>
        </p:txBody>
      </p:sp>
      <p:sp>
        <p:nvSpPr>
          <p:cNvPr id="7" name="Content Placeholder 2">
            <a:extLst>
              <a:ext uri="{FF2B5EF4-FFF2-40B4-BE49-F238E27FC236}">
                <a16:creationId xmlns:a16="http://schemas.microsoft.com/office/drawing/2014/main" id="{47BD3B9A-09EC-0746-8B84-03C47746811F}"/>
              </a:ext>
            </a:extLst>
          </p:cNvPr>
          <p:cNvSpPr txBox="1">
            <a:spLocks/>
          </p:cNvSpPr>
          <p:nvPr/>
        </p:nvSpPr>
        <p:spPr>
          <a:xfrm>
            <a:off x="108581" y="4029781"/>
            <a:ext cx="5290137" cy="24269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What percentage of hot spots are related in part to cracked cells, and why?</a:t>
            </a:r>
          </a:p>
        </p:txBody>
      </p:sp>
      <p:cxnSp>
        <p:nvCxnSpPr>
          <p:cNvPr id="8" name="Straight Connector 7">
            <a:extLst>
              <a:ext uri="{FF2B5EF4-FFF2-40B4-BE49-F238E27FC236}">
                <a16:creationId xmlns:a16="http://schemas.microsoft.com/office/drawing/2014/main" id="{8DCBDDA4-1D9D-C84F-94E8-2AF1AA87BE09}"/>
              </a:ext>
            </a:extLst>
          </p:cNvPr>
          <p:cNvCxnSpPr>
            <a:cxnSpLocks/>
          </p:cNvCxnSpPr>
          <p:nvPr/>
        </p:nvCxnSpPr>
        <p:spPr>
          <a:xfrm>
            <a:off x="5285984" y="4318120"/>
            <a:ext cx="900050" cy="0"/>
          </a:xfrm>
          <a:prstGeom prst="line">
            <a:avLst/>
          </a:prstGeom>
          <a:ln w="38100">
            <a:solidFill>
              <a:srgbClr val="FF0000"/>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768C1AE-07D5-B44F-8048-041DFB6CA347}"/>
              </a:ext>
            </a:extLst>
          </p:cNvPr>
          <p:cNvCxnSpPr>
            <a:cxnSpLocks/>
          </p:cNvCxnSpPr>
          <p:nvPr/>
        </p:nvCxnSpPr>
        <p:spPr>
          <a:xfrm>
            <a:off x="5062603" y="5109347"/>
            <a:ext cx="900050" cy="0"/>
          </a:xfrm>
          <a:prstGeom prst="line">
            <a:avLst/>
          </a:prstGeom>
          <a:ln w="38100">
            <a:solidFill>
              <a:srgbClr val="FF0000"/>
            </a:solidFill>
            <a:headEnd w="lg" len="lg"/>
            <a:tailEnd type="triangle" w="lg" len="lg"/>
          </a:ln>
        </p:spPr>
        <p:style>
          <a:lnRef idx="2">
            <a:schemeClr val="accent1"/>
          </a:lnRef>
          <a:fillRef idx="0">
            <a:schemeClr val="accent1"/>
          </a:fillRef>
          <a:effectRef idx="1">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77575C0D-0908-9947-B372-92F5C8577A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64120854"/>
      </p:ext>
    </p:extLst>
  </p:cSld>
  <p:clrMapOvr>
    <a:masterClrMapping/>
  </p:clrMapOvr>
  <mc:AlternateContent xmlns:mc="http://schemas.openxmlformats.org/markup-compatibility/2006">
    <mc:Choice xmlns:p14="http://schemas.microsoft.com/office/powerpoint/2010/main" Requires="p14">
      <p:transition spd="slow" p14:dur="2000" advTm="82634"/>
    </mc:Choice>
    <mc:Fallback>
      <p:transition spd="slow" advTm="82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2026-26DE-374A-AFFF-BD31634265E6}"/>
              </a:ext>
            </a:extLst>
          </p:cNvPr>
          <p:cNvSpPr>
            <a:spLocks noGrp="1"/>
          </p:cNvSpPr>
          <p:nvPr>
            <p:ph type="title"/>
          </p:nvPr>
        </p:nvSpPr>
        <p:spPr/>
        <p:txBody>
          <a:bodyPr/>
          <a:lstStyle/>
          <a:p>
            <a:r>
              <a:rPr lang="en-US" dirty="0"/>
              <a:t>Crack types vs load</a:t>
            </a:r>
          </a:p>
        </p:txBody>
      </p:sp>
      <p:sp>
        <p:nvSpPr>
          <p:cNvPr id="3" name="Content Placeholder 2">
            <a:extLst>
              <a:ext uri="{FF2B5EF4-FFF2-40B4-BE49-F238E27FC236}">
                <a16:creationId xmlns:a16="http://schemas.microsoft.com/office/drawing/2014/main" id="{7C3B9DAF-77CC-014B-94DE-7DD4F5DCBE71}"/>
              </a:ext>
            </a:extLst>
          </p:cNvPr>
          <p:cNvSpPr>
            <a:spLocks noGrp="1"/>
          </p:cNvSpPr>
          <p:nvPr>
            <p:ph idx="1"/>
          </p:nvPr>
        </p:nvSpPr>
        <p:spPr>
          <a:xfrm>
            <a:off x="279400" y="1143000"/>
            <a:ext cx="3725672" cy="5257800"/>
          </a:xfrm>
        </p:spPr>
        <p:txBody>
          <a:bodyPr/>
          <a:lstStyle/>
          <a:p>
            <a:r>
              <a:rPr lang="en-US" dirty="0"/>
              <a:t>Cells that crack at higher loads have worse cracks with higher power loss </a:t>
            </a:r>
          </a:p>
        </p:txBody>
      </p:sp>
      <p:pic>
        <p:nvPicPr>
          <p:cNvPr id="4" name="Picture 3">
            <a:extLst>
              <a:ext uri="{FF2B5EF4-FFF2-40B4-BE49-F238E27FC236}">
                <a16:creationId xmlns:a16="http://schemas.microsoft.com/office/drawing/2014/main" id="{56304267-8D4B-7A4B-93B3-F052F23A63FF}"/>
              </a:ext>
            </a:extLst>
          </p:cNvPr>
          <p:cNvPicPr>
            <a:picLocks noChangeAspect="1"/>
          </p:cNvPicPr>
          <p:nvPr/>
        </p:nvPicPr>
        <p:blipFill>
          <a:blip r:embed="rId4"/>
          <a:stretch>
            <a:fillRect/>
          </a:stretch>
        </p:blipFill>
        <p:spPr>
          <a:xfrm>
            <a:off x="4187952" y="1227963"/>
            <a:ext cx="4956048" cy="4965616"/>
          </a:xfrm>
          <a:prstGeom prst="rect">
            <a:avLst/>
          </a:prstGeom>
        </p:spPr>
      </p:pic>
      <p:pic>
        <p:nvPicPr>
          <p:cNvPr id="5" name="Audio 4">
            <a:hlinkClick r:id="" action="ppaction://media"/>
            <a:extLst>
              <a:ext uri="{FF2B5EF4-FFF2-40B4-BE49-F238E27FC236}">
                <a16:creationId xmlns:a16="http://schemas.microsoft.com/office/drawing/2014/main" id="{F120E757-0243-D043-9301-BC587F4CDE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20661691"/>
      </p:ext>
    </p:extLst>
  </p:cSld>
  <p:clrMapOvr>
    <a:masterClrMapping/>
  </p:clrMapOvr>
  <mc:AlternateContent xmlns:mc="http://schemas.openxmlformats.org/markup-compatibility/2006">
    <mc:Choice xmlns:p14="http://schemas.microsoft.com/office/powerpoint/2010/main" Requires="p14">
      <p:transition spd="slow" p14:dur="2000" advTm="40114"/>
    </mc:Choice>
    <mc:Fallback>
      <p:transition spd="slow" advTm="40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D4CC1-037A-E34E-A27D-D958D17F9338}"/>
              </a:ext>
            </a:extLst>
          </p:cNvPr>
          <p:cNvSpPr>
            <a:spLocks noGrp="1"/>
          </p:cNvSpPr>
          <p:nvPr>
            <p:ph type="title"/>
          </p:nvPr>
        </p:nvSpPr>
        <p:spPr/>
        <p:txBody>
          <a:bodyPr/>
          <a:lstStyle/>
          <a:p>
            <a:r>
              <a:rPr lang="en-US" dirty="0"/>
              <a:t>EL Temperature Effects</a:t>
            </a:r>
          </a:p>
        </p:txBody>
      </p:sp>
      <p:sp>
        <p:nvSpPr>
          <p:cNvPr id="3" name="Content Placeholder 2">
            <a:extLst>
              <a:ext uri="{FF2B5EF4-FFF2-40B4-BE49-F238E27FC236}">
                <a16:creationId xmlns:a16="http://schemas.microsoft.com/office/drawing/2014/main" id="{56D344BD-9635-2D46-9B57-B52627F4E5D3}"/>
              </a:ext>
            </a:extLst>
          </p:cNvPr>
          <p:cNvSpPr>
            <a:spLocks noGrp="1"/>
          </p:cNvSpPr>
          <p:nvPr>
            <p:ph idx="1"/>
          </p:nvPr>
        </p:nvSpPr>
        <p:spPr>
          <a:xfrm>
            <a:off x="192900" y="1143000"/>
            <a:ext cx="4490309" cy="5220730"/>
          </a:xfrm>
        </p:spPr>
        <p:txBody>
          <a:bodyPr>
            <a:normAutofit fontScale="85000" lnSpcReduction="10000"/>
          </a:bodyPr>
          <a:lstStyle/>
          <a:p>
            <a:r>
              <a:rPr lang="en-US" dirty="0"/>
              <a:t>Crack closure from EL power supply current</a:t>
            </a:r>
          </a:p>
          <a:p>
            <a:pPr lvl="1"/>
            <a:r>
              <a:rPr lang="en-US" dirty="0"/>
              <a:t>NREL [Silverman 2019] has seen the opposite with crack opening at higher temps</a:t>
            </a:r>
          </a:p>
          <a:p>
            <a:pPr lvl="1"/>
            <a:r>
              <a:rPr lang="en-US" dirty="0"/>
              <a:t>Different results for chamber heating vs resistive heating?</a:t>
            </a:r>
          </a:p>
          <a:p>
            <a:r>
              <a:rPr lang="en-US" dirty="0"/>
              <a:t>Relevance of room temp EL to hotter modules in the field?</a:t>
            </a:r>
          </a:p>
          <a:p>
            <a:r>
              <a:rPr lang="en-US" dirty="0"/>
              <a:t>Opportunity for ”cheating” for IEC testing</a:t>
            </a:r>
          </a:p>
        </p:txBody>
      </p:sp>
      <p:pic>
        <p:nvPicPr>
          <p:cNvPr id="4" name="Picture 3" descr="A picture containing text, indoor, crossword puzzle, tile&#10;&#10;Description automatically generated">
            <a:extLst>
              <a:ext uri="{FF2B5EF4-FFF2-40B4-BE49-F238E27FC236}">
                <a16:creationId xmlns:a16="http://schemas.microsoft.com/office/drawing/2014/main" id="{B52CC8F6-9713-C24D-B2FB-43B58F82517D}"/>
              </a:ext>
            </a:extLst>
          </p:cNvPr>
          <p:cNvPicPr/>
          <p:nvPr/>
        </p:nvPicPr>
        <p:blipFill rotWithShape="1">
          <a:blip r:embed="rId4" cstate="hqprint">
            <a:extLst>
              <a:ext uri="{28A0092B-C50C-407E-A947-70E740481C1C}">
                <a14:useLocalDpi xmlns:a14="http://schemas.microsoft.com/office/drawing/2010/main"/>
              </a:ext>
            </a:extLst>
          </a:blip>
          <a:srcRect/>
          <a:stretch/>
        </p:blipFill>
        <p:spPr>
          <a:xfrm>
            <a:off x="4639470" y="1128027"/>
            <a:ext cx="4393317" cy="4173022"/>
          </a:xfrm>
          <a:prstGeom prst="rect">
            <a:avLst/>
          </a:prstGeom>
        </p:spPr>
      </p:pic>
      <p:pic>
        <p:nvPicPr>
          <p:cNvPr id="5" name="Audio 4">
            <a:hlinkClick r:id="" action="ppaction://media"/>
            <a:extLst>
              <a:ext uri="{FF2B5EF4-FFF2-40B4-BE49-F238E27FC236}">
                <a16:creationId xmlns:a16="http://schemas.microsoft.com/office/drawing/2014/main" id="{BD0A520D-6B29-F24C-9769-8AFF2A1969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04077935"/>
      </p:ext>
    </p:extLst>
  </p:cSld>
  <p:clrMapOvr>
    <a:masterClrMapping/>
  </p:clrMapOvr>
  <mc:AlternateContent xmlns:mc="http://schemas.openxmlformats.org/markup-compatibility/2006">
    <mc:Choice xmlns:p14="http://schemas.microsoft.com/office/powerpoint/2010/main" Requires="p14">
      <p:transition spd="slow" p14:dur="2000" advTm="88059"/>
    </mc:Choice>
    <mc:Fallback>
      <p:transition spd="slow" advTm="8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A0CC-230B-D844-B6EE-BFF61B39A3DB}"/>
              </a:ext>
            </a:extLst>
          </p:cNvPr>
          <p:cNvSpPr>
            <a:spLocks noGrp="1"/>
          </p:cNvSpPr>
          <p:nvPr>
            <p:ph type="title"/>
          </p:nvPr>
        </p:nvSpPr>
        <p:spPr/>
        <p:txBody>
          <a:bodyPr/>
          <a:lstStyle/>
          <a:p>
            <a:r>
              <a:rPr lang="en-US" dirty="0"/>
              <a:t>Publications</a:t>
            </a:r>
          </a:p>
        </p:txBody>
      </p:sp>
      <p:graphicFrame>
        <p:nvGraphicFramePr>
          <p:cNvPr id="4" name="Table 3">
            <a:extLst>
              <a:ext uri="{FF2B5EF4-FFF2-40B4-BE49-F238E27FC236}">
                <a16:creationId xmlns:a16="http://schemas.microsoft.com/office/drawing/2014/main" id="{6955CFC7-4E81-4040-BF9A-634191D6BFD8}"/>
              </a:ext>
            </a:extLst>
          </p:cNvPr>
          <p:cNvGraphicFramePr>
            <a:graphicFrameLocks noGrp="1"/>
          </p:cNvGraphicFramePr>
          <p:nvPr>
            <p:extLst>
              <p:ext uri="{D42A27DB-BD31-4B8C-83A1-F6EECF244321}">
                <p14:modId xmlns:p14="http://schemas.microsoft.com/office/powerpoint/2010/main" val="148730494"/>
              </p:ext>
            </p:extLst>
          </p:nvPr>
        </p:nvGraphicFramePr>
        <p:xfrm>
          <a:off x="115910" y="1172277"/>
          <a:ext cx="8912180" cy="5252011"/>
        </p:xfrm>
        <a:graphic>
          <a:graphicData uri="http://schemas.openxmlformats.org/drawingml/2006/table">
            <a:tbl>
              <a:tblPr firstRow="1" firstCol="1" bandRow="1">
                <a:tableStyleId>{22838BEF-8BB2-4498-84A7-C5851F593DF1}</a:tableStyleId>
              </a:tblPr>
              <a:tblGrid>
                <a:gridCol w="3696236">
                  <a:extLst>
                    <a:ext uri="{9D8B030D-6E8A-4147-A177-3AD203B41FA5}">
                      <a16:colId xmlns:a16="http://schemas.microsoft.com/office/drawing/2014/main" val="2312776869"/>
                    </a:ext>
                  </a:extLst>
                </a:gridCol>
                <a:gridCol w="4134119">
                  <a:extLst>
                    <a:ext uri="{9D8B030D-6E8A-4147-A177-3AD203B41FA5}">
                      <a16:colId xmlns:a16="http://schemas.microsoft.com/office/drawing/2014/main" val="2800478802"/>
                    </a:ext>
                  </a:extLst>
                </a:gridCol>
                <a:gridCol w="1081825">
                  <a:extLst>
                    <a:ext uri="{9D8B030D-6E8A-4147-A177-3AD203B41FA5}">
                      <a16:colId xmlns:a16="http://schemas.microsoft.com/office/drawing/2014/main" val="3670424973"/>
                    </a:ext>
                  </a:extLst>
                </a:gridCol>
              </a:tblGrid>
              <a:tr h="277414">
                <a:tc>
                  <a:txBody>
                    <a:bodyPr/>
                    <a:lstStyle/>
                    <a:p>
                      <a:pPr>
                        <a:lnSpc>
                          <a:spcPct val="115000"/>
                        </a:lnSpc>
                      </a:pPr>
                      <a:r>
                        <a:rPr lang="en-US" sz="1600" dirty="0">
                          <a:effectLst/>
                        </a:rPr>
                        <a:t>Full Author List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600">
                          <a:effectLst/>
                        </a:rPr>
                        <a:t>"Paper Title"</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600" dirty="0">
                          <a:effectLst/>
                        </a:rPr>
                        <a:t>Conference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3336536498"/>
                  </a:ext>
                </a:extLst>
              </a:tr>
              <a:tr h="573544">
                <a:tc>
                  <a:txBody>
                    <a:bodyPr/>
                    <a:lstStyle/>
                    <a:p>
                      <a:pPr>
                        <a:lnSpc>
                          <a:spcPct val="115000"/>
                        </a:lnSpc>
                      </a:pPr>
                      <a:r>
                        <a:rPr lang="en-US" sz="1400" b="0" dirty="0">
                          <a:effectLst/>
                        </a:rPr>
                        <a:t>A.M. Gabor, J. Lincoln, E.J. Schneller, H. Seigneur, M.W. Rowell, D.J. Harwood</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Should Low Temperature Exposure Precede Mechanical Load Testing of Silicon Solar Panels?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2018 PVRW</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1684192132"/>
                  </a:ext>
                </a:extLst>
              </a:tr>
              <a:tr h="573544">
                <a:tc>
                  <a:txBody>
                    <a:bodyPr/>
                    <a:lstStyle/>
                    <a:p>
                      <a:pPr>
                        <a:lnSpc>
                          <a:spcPct val="115000"/>
                        </a:lnSpc>
                      </a:pPr>
                      <a:r>
                        <a:rPr lang="en-US" sz="1400" b="0" dirty="0">
                          <a:effectLst/>
                        </a:rPr>
                        <a:t>M.W. Rowell, S.G. </a:t>
                      </a:r>
                      <a:r>
                        <a:rPr lang="en-US" sz="1400" b="0" dirty="0" err="1">
                          <a:effectLst/>
                        </a:rPr>
                        <a:t>Daroczi</a:t>
                      </a:r>
                      <a:r>
                        <a:rPr lang="en-US" sz="1400" b="0" dirty="0">
                          <a:effectLst/>
                        </a:rPr>
                        <a:t>, D.J. Harwood, A.M. Gabor</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The effect of laminate construction and thermal history on the fracture strength of solar cells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2018 PVRW</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2891780336"/>
                  </a:ext>
                </a:extLst>
              </a:tr>
              <a:tr h="806768">
                <a:tc>
                  <a:txBody>
                    <a:bodyPr/>
                    <a:lstStyle/>
                    <a:p>
                      <a:pPr>
                        <a:lnSpc>
                          <a:spcPct val="115000"/>
                        </a:lnSpc>
                      </a:pPr>
                      <a:r>
                        <a:rPr lang="en-US" sz="1400" b="0" dirty="0">
                          <a:effectLst/>
                        </a:rPr>
                        <a:t>Andrew M. Gabor, Jason Lincoln, Eric J. Schneller, Hubert Seigneur, Rob </a:t>
                      </a:r>
                      <a:r>
                        <a:rPr lang="en-US" sz="1400" b="0" dirty="0" err="1">
                          <a:effectLst/>
                        </a:rPr>
                        <a:t>Janoch</a:t>
                      </a:r>
                      <a:r>
                        <a:rPr lang="en-US" sz="1400" b="0" dirty="0">
                          <a:effectLst/>
                        </a:rPr>
                        <a:t>, Andrew Anselmo, Duncan W. J. Harwood, Michael W. Rowell</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Compressive Stress Strategies for Reduction of Cracked Cell Related Degradation Rates in New Solar Panels and Power Recovery in Damaged Solar Panels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2018 WCPEC-7</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3678135133"/>
                  </a:ext>
                </a:extLst>
              </a:tr>
              <a:tr h="340337">
                <a:tc>
                  <a:txBody>
                    <a:bodyPr/>
                    <a:lstStyle/>
                    <a:p>
                      <a:pPr>
                        <a:lnSpc>
                          <a:spcPct val="115000"/>
                        </a:lnSpc>
                      </a:pPr>
                      <a:r>
                        <a:rPr lang="en-US" sz="1400" b="0" dirty="0">
                          <a:effectLst/>
                        </a:rPr>
                        <a:t>Hubert Seigneur, Jason Lincoln, Eric Schneller, Andrew M. Gabor </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Accelerating Cyclic Loading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2018 WCPEC-7</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726183823"/>
                  </a:ext>
                </a:extLst>
              </a:tr>
              <a:tr h="690161">
                <a:tc>
                  <a:txBody>
                    <a:bodyPr/>
                    <a:lstStyle/>
                    <a:p>
                      <a:pPr>
                        <a:lnSpc>
                          <a:spcPct val="115000"/>
                        </a:lnSpc>
                      </a:pPr>
                      <a:r>
                        <a:rPr lang="en-US" sz="1400" b="0" dirty="0">
                          <a:effectLst/>
                        </a:rPr>
                        <a:t>Michael W. Rowell, Shandor G. </a:t>
                      </a:r>
                      <a:r>
                        <a:rPr lang="en-US" sz="1400" b="0" dirty="0" err="1">
                          <a:effectLst/>
                        </a:rPr>
                        <a:t>Daroczi</a:t>
                      </a:r>
                      <a:r>
                        <a:rPr lang="en-US" sz="1400" b="0" dirty="0">
                          <a:effectLst/>
                        </a:rPr>
                        <a:t>, Duncan W.J. Harwood, Andrew M. Gabor</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The Effect of Laminate Construction and Temperature Cycling on the Fracture Strength and Performance of Encapsulated Solar Cells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2018 WCPEC-7</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3037666635"/>
                  </a:ext>
                </a:extLst>
              </a:tr>
              <a:tr h="531140">
                <a:tc>
                  <a:txBody>
                    <a:bodyPr/>
                    <a:lstStyle/>
                    <a:p>
                      <a:pPr>
                        <a:lnSpc>
                          <a:spcPct val="115000"/>
                        </a:lnSpc>
                      </a:pPr>
                      <a:r>
                        <a:rPr lang="en-US" sz="1400" b="0">
                          <a:effectLst/>
                        </a:rPr>
                        <a:t>Andrew M. Gabor, Robert Lockhart, Ankil Sanghvi, Eric J. Schneller, Jason Lincoln, Hubert Seigneur</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Cracked Up: how should we classify and respond to various EL defects in silicon PV modules?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2019 PVRW</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1562904929"/>
                  </a:ext>
                </a:extLst>
              </a:tr>
              <a:tr h="573552">
                <a:tc>
                  <a:txBody>
                    <a:bodyPr/>
                    <a:lstStyle/>
                    <a:p>
                      <a:pPr>
                        <a:lnSpc>
                          <a:spcPct val="115000"/>
                        </a:lnSpc>
                      </a:pPr>
                      <a:r>
                        <a:rPr lang="en-US" sz="1400" b="0" dirty="0">
                          <a:effectLst/>
                        </a:rPr>
                        <a:t>Eric J. Schneller, Hubert Seigneur, Jason Lincoln, Joseph Walters, Andrew Gabor </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Re-Evaluating Solar Panel Mechanical Durability Testing: Case Study of Commercial Modules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2019 PVRW</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1634884620"/>
                  </a:ext>
                </a:extLst>
              </a:tr>
              <a:tr h="690161">
                <a:tc>
                  <a:txBody>
                    <a:bodyPr/>
                    <a:lstStyle/>
                    <a:p>
                      <a:pPr>
                        <a:lnSpc>
                          <a:spcPct val="115000"/>
                        </a:lnSpc>
                      </a:pPr>
                      <a:r>
                        <a:rPr lang="en-US" sz="1400" b="0" dirty="0">
                          <a:effectLst/>
                        </a:rPr>
                        <a:t>Andrew M. Gabor, Rob </a:t>
                      </a:r>
                      <a:r>
                        <a:rPr lang="en-US" sz="1400" b="0" dirty="0" err="1">
                          <a:effectLst/>
                        </a:rPr>
                        <a:t>Janoch</a:t>
                      </a:r>
                      <a:r>
                        <a:rPr lang="en-US" sz="1400" b="0" dirty="0">
                          <a:effectLst/>
                        </a:rPr>
                        <a:t>, Andrew Anselmo, Jason Lincoln, Eric J. Schneller, Hubert Seigneur, Duncan W. J. Harwood, Michael W. Rowell</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Mounting Rail Spacers for Improved Solar Panel Durability</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46th IEEE PVSC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2520966308"/>
                  </a:ext>
                </a:extLst>
              </a:tr>
            </a:tbl>
          </a:graphicData>
        </a:graphic>
      </p:graphicFrame>
      <p:pic>
        <p:nvPicPr>
          <p:cNvPr id="3" name="Audio 2">
            <a:hlinkClick r:id="" action="ppaction://media"/>
            <a:extLst>
              <a:ext uri="{FF2B5EF4-FFF2-40B4-BE49-F238E27FC236}">
                <a16:creationId xmlns:a16="http://schemas.microsoft.com/office/drawing/2014/main" id="{8AD23B15-C0DF-3844-8E36-D3BA8095EC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25976237"/>
      </p:ext>
    </p:extLst>
  </p:cSld>
  <p:clrMapOvr>
    <a:masterClrMapping/>
  </p:clrMapOvr>
  <mc:AlternateContent xmlns:mc="http://schemas.openxmlformats.org/markup-compatibility/2006">
    <mc:Choice xmlns:p14="http://schemas.microsoft.com/office/powerpoint/2010/main" Requires="p14">
      <p:transition spd="slow" p14:dur="2000" advTm="19935"/>
    </mc:Choice>
    <mc:Fallback>
      <p:transition spd="slow" advTm="1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0A07-8D64-B94D-8E42-7C956BE960E3}"/>
              </a:ext>
            </a:extLst>
          </p:cNvPr>
          <p:cNvSpPr>
            <a:spLocks noGrp="1"/>
          </p:cNvSpPr>
          <p:nvPr>
            <p:ph type="title"/>
          </p:nvPr>
        </p:nvSpPr>
        <p:spPr>
          <a:xfrm>
            <a:off x="125506" y="274638"/>
            <a:ext cx="8104094" cy="775229"/>
          </a:xfrm>
        </p:spPr>
        <p:txBody>
          <a:bodyPr>
            <a:normAutofit fontScale="90000"/>
          </a:bodyPr>
          <a:lstStyle/>
          <a:p>
            <a:r>
              <a:rPr lang="en-US" dirty="0"/>
              <a:t>Finger/Busbar Interruption Research</a:t>
            </a:r>
          </a:p>
        </p:txBody>
      </p:sp>
      <p:sp>
        <p:nvSpPr>
          <p:cNvPr id="3" name="Content Placeholder 2">
            <a:extLst>
              <a:ext uri="{FF2B5EF4-FFF2-40B4-BE49-F238E27FC236}">
                <a16:creationId xmlns:a16="http://schemas.microsoft.com/office/drawing/2014/main" id="{39B2DB04-EE36-4E40-8520-0000ECE39969}"/>
              </a:ext>
            </a:extLst>
          </p:cNvPr>
          <p:cNvSpPr>
            <a:spLocks noGrp="1"/>
          </p:cNvSpPr>
          <p:nvPr>
            <p:ph idx="1"/>
          </p:nvPr>
        </p:nvSpPr>
        <p:spPr>
          <a:xfrm>
            <a:off x="179040" y="1143000"/>
            <a:ext cx="5798672" cy="2375586"/>
          </a:xfrm>
        </p:spPr>
        <p:txBody>
          <a:bodyPr>
            <a:normAutofit fontScale="62500" lnSpcReduction="20000"/>
          </a:bodyPr>
          <a:lstStyle/>
          <a:p>
            <a:r>
              <a:rPr lang="en-US" dirty="0"/>
              <a:t>UVF shows hidden (to EL) cracks under/near busbars</a:t>
            </a:r>
          </a:p>
          <a:p>
            <a:pPr lvl="1"/>
            <a:r>
              <a:rPr lang="en-US" dirty="0"/>
              <a:t>Use accelerated UV chamber or damp heat chamber to study problem?</a:t>
            </a:r>
          </a:p>
          <a:p>
            <a:r>
              <a:rPr lang="en-US" dirty="0"/>
              <a:t>Often see “dark fingers” particularly after chamber testing</a:t>
            </a:r>
          </a:p>
          <a:p>
            <a:pPr lvl="1"/>
            <a:r>
              <a:rPr lang="en-US" dirty="0"/>
              <a:t>Solely from these parallel cracks?</a:t>
            </a:r>
          </a:p>
          <a:p>
            <a:pPr lvl="1"/>
            <a:r>
              <a:rPr lang="en-US" dirty="0"/>
              <a:t>Importance of wire to busbar alignment?</a:t>
            </a:r>
          </a:p>
        </p:txBody>
      </p:sp>
      <p:pic>
        <p:nvPicPr>
          <p:cNvPr id="4" name="Picture 3">
            <a:extLst>
              <a:ext uri="{FF2B5EF4-FFF2-40B4-BE49-F238E27FC236}">
                <a16:creationId xmlns:a16="http://schemas.microsoft.com/office/drawing/2014/main" id="{DA6F7CF2-DD44-6744-A075-E57D65A33BDA}"/>
              </a:ext>
            </a:extLst>
          </p:cNvPr>
          <p:cNvPicPr>
            <a:picLocks noChangeAspect="1"/>
          </p:cNvPicPr>
          <p:nvPr/>
        </p:nvPicPr>
        <p:blipFill>
          <a:blip r:embed="rId4"/>
          <a:stretch>
            <a:fillRect/>
          </a:stretch>
        </p:blipFill>
        <p:spPr>
          <a:xfrm>
            <a:off x="5948873" y="1218269"/>
            <a:ext cx="3182257" cy="5182532"/>
          </a:xfrm>
          <a:prstGeom prst="rect">
            <a:avLst/>
          </a:prstGeom>
        </p:spPr>
      </p:pic>
      <p:pic>
        <p:nvPicPr>
          <p:cNvPr id="5" name="Picture 4">
            <a:extLst>
              <a:ext uri="{FF2B5EF4-FFF2-40B4-BE49-F238E27FC236}">
                <a16:creationId xmlns:a16="http://schemas.microsoft.com/office/drawing/2014/main" id="{A8CE7296-D0FB-1347-9FE1-12437B9E148D}"/>
              </a:ext>
            </a:extLst>
          </p:cNvPr>
          <p:cNvPicPr>
            <a:picLocks noChangeAspect="1"/>
          </p:cNvPicPr>
          <p:nvPr/>
        </p:nvPicPr>
        <p:blipFill>
          <a:blip r:embed="rId5"/>
          <a:stretch>
            <a:fillRect/>
          </a:stretch>
        </p:blipFill>
        <p:spPr>
          <a:xfrm>
            <a:off x="4059044" y="4630800"/>
            <a:ext cx="3180602" cy="1839508"/>
          </a:xfrm>
          <a:prstGeom prst="rect">
            <a:avLst/>
          </a:prstGeom>
        </p:spPr>
      </p:pic>
      <p:pic>
        <p:nvPicPr>
          <p:cNvPr id="6" name="Picture 5">
            <a:extLst>
              <a:ext uri="{FF2B5EF4-FFF2-40B4-BE49-F238E27FC236}">
                <a16:creationId xmlns:a16="http://schemas.microsoft.com/office/drawing/2014/main" id="{6D8569FC-3C50-1247-A40D-01176B9F11C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581" r="47243" b="38548"/>
          <a:stretch/>
        </p:blipFill>
        <p:spPr>
          <a:xfrm rot="5400000">
            <a:off x="1127775" y="3521492"/>
            <a:ext cx="1964859" cy="3897678"/>
          </a:xfrm>
          <a:prstGeom prst="rect">
            <a:avLst/>
          </a:prstGeom>
        </p:spPr>
      </p:pic>
      <p:sp>
        <p:nvSpPr>
          <p:cNvPr id="7" name="Rectangle 6">
            <a:extLst>
              <a:ext uri="{FF2B5EF4-FFF2-40B4-BE49-F238E27FC236}">
                <a16:creationId xmlns:a16="http://schemas.microsoft.com/office/drawing/2014/main" id="{B3E68871-3BA7-414F-BCC5-A0BD88FCC90D}"/>
              </a:ext>
            </a:extLst>
          </p:cNvPr>
          <p:cNvSpPr/>
          <p:nvPr/>
        </p:nvSpPr>
        <p:spPr>
          <a:xfrm>
            <a:off x="5682343" y="5201858"/>
            <a:ext cx="2933047" cy="584775"/>
          </a:xfrm>
          <a:prstGeom prst="rect">
            <a:avLst/>
          </a:prstGeom>
        </p:spPr>
        <p:txBody>
          <a:bodyPr wrap="none">
            <a:spAutoFit/>
          </a:bodyPr>
          <a:lstStyle/>
          <a:p>
            <a:r>
              <a:rPr lang="en-US" sz="3200" dirty="0"/>
              <a:t>EL vs time at -</a:t>
            </a:r>
            <a:r>
              <a:rPr lang="en-US" sz="3200" dirty="0" err="1"/>
              <a:t>Isc</a:t>
            </a:r>
            <a:endParaRPr lang="en-US" sz="3200" dirty="0"/>
          </a:p>
        </p:txBody>
      </p:sp>
      <p:grpSp>
        <p:nvGrpSpPr>
          <p:cNvPr id="14" name="Group 13">
            <a:extLst>
              <a:ext uri="{FF2B5EF4-FFF2-40B4-BE49-F238E27FC236}">
                <a16:creationId xmlns:a16="http://schemas.microsoft.com/office/drawing/2014/main" id="{E9CE960B-EAF4-FB44-9F12-BEC99961C1CA}"/>
              </a:ext>
            </a:extLst>
          </p:cNvPr>
          <p:cNvGrpSpPr/>
          <p:nvPr/>
        </p:nvGrpSpPr>
        <p:grpSpPr>
          <a:xfrm>
            <a:off x="1471645" y="3379572"/>
            <a:ext cx="3439472" cy="1033398"/>
            <a:chOff x="1496359" y="3429000"/>
            <a:chExt cx="3439472" cy="1033398"/>
          </a:xfrm>
        </p:grpSpPr>
        <p:sp>
          <p:nvSpPr>
            <p:cNvPr id="8" name="Rectangle 7">
              <a:extLst>
                <a:ext uri="{FF2B5EF4-FFF2-40B4-BE49-F238E27FC236}">
                  <a16:creationId xmlns:a16="http://schemas.microsoft.com/office/drawing/2014/main" id="{0CD2164C-A98A-4346-989B-9B707B03DB05}"/>
                </a:ext>
              </a:extLst>
            </p:cNvPr>
            <p:cNvSpPr/>
            <p:nvPr/>
          </p:nvSpPr>
          <p:spPr>
            <a:xfrm>
              <a:off x="1496359" y="4187909"/>
              <a:ext cx="3439472" cy="2744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Si</a:t>
              </a:r>
            </a:p>
          </p:txBody>
        </p:sp>
        <p:sp>
          <p:nvSpPr>
            <p:cNvPr id="9" name="Rectangle 8">
              <a:extLst>
                <a:ext uri="{FF2B5EF4-FFF2-40B4-BE49-F238E27FC236}">
                  <a16:creationId xmlns:a16="http://schemas.microsoft.com/office/drawing/2014/main" id="{FA470ABC-D537-5345-936D-376FBF1EA132}"/>
                </a:ext>
              </a:extLst>
            </p:cNvPr>
            <p:cNvSpPr/>
            <p:nvPr/>
          </p:nvSpPr>
          <p:spPr>
            <a:xfrm>
              <a:off x="2588697" y="3904564"/>
              <a:ext cx="1279767" cy="274489"/>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Busbar</a:t>
              </a:r>
            </a:p>
          </p:txBody>
        </p:sp>
        <p:sp>
          <p:nvSpPr>
            <p:cNvPr id="10" name="Rectangle 9">
              <a:extLst>
                <a:ext uri="{FF2B5EF4-FFF2-40B4-BE49-F238E27FC236}">
                  <a16:creationId xmlns:a16="http://schemas.microsoft.com/office/drawing/2014/main" id="{58F44E86-E62E-094B-8CB6-51C2E6938E80}"/>
                </a:ext>
              </a:extLst>
            </p:cNvPr>
            <p:cNvSpPr/>
            <p:nvPr/>
          </p:nvSpPr>
          <p:spPr>
            <a:xfrm>
              <a:off x="3868464" y="3900668"/>
              <a:ext cx="1067367" cy="274489"/>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Finger</a:t>
              </a:r>
            </a:p>
          </p:txBody>
        </p:sp>
        <p:sp>
          <p:nvSpPr>
            <p:cNvPr id="11" name="Rectangle 10">
              <a:extLst>
                <a:ext uri="{FF2B5EF4-FFF2-40B4-BE49-F238E27FC236}">
                  <a16:creationId xmlns:a16="http://schemas.microsoft.com/office/drawing/2014/main" id="{66775FF8-1967-1E4D-B346-86F6DC6E5F3B}"/>
                </a:ext>
              </a:extLst>
            </p:cNvPr>
            <p:cNvSpPr/>
            <p:nvPr/>
          </p:nvSpPr>
          <p:spPr>
            <a:xfrm>
              <a:off x="1496359" y="3895873"/>
              <a:ext cx="1067367" cy="274489"/>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Finger</a:t>
              </a:r>
            </a:p>
          </p:txBody>
        </p:sp>
        <p:sp>
          <p:nvSpPr>
            <p:cNvPr id="12" name="Rectangle 11">
              <a:extLst>
                <a:ext uri="{FF2B5EF4-FFF2-40B4-BE49-F238E27FC236}">
                  <a16:creationId xmlns:a16="http://schemas.microsoft.com/office/drawing/2014/main" id="{BD3B80E0-A8B6-D04E-B0AA-AAFB36EE17EB}"/>
                </a:ext>
              </a:extLst>
            </p:cNvPr>
            <p:cNvSpPr/>
            <p:nvPr/>
          </p:nvSpPr>
          <p:spPr>
            <a:xfrm>
              <a:off x="1962615" y="3429000"/>
              <a:ext cx="2442117" cy="458017"/>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Wire</a:t>
              </a:r>
            </a:p>
          </p:txBody>
        </p:sp>
        <p:sp>
          <p:nvSpPr>
            <p:cNvPr id="13" name="Lightning Bolt 12">
              <a:extLst>
                <a:ext uri="{FF2B5EF4-FFF2-40B4-BE49-F238E27FC236}">
                  <a16:creationId xmlns:a16="http://schemas.microsoft.com/office/drawing/2014/main" id="{11AE755C-119D-8F40-9E4C-5AC831F21DBD}"/>
                </a:ext>
              </a:extLst>
            </p:cNvPr>
            <p:cNvSpPr/>
            <p:nvPr/>
          </p:nvSpPr>
          <p:spPr>
            <a:xfrm rot="10504738">
              <a:off x="4023521" y="3894510"/>
              <a:ext cx="130966" cy="529085"/>
            </a:xfrm>
            <a:prstGeom prst="lightningBol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ghtning Bolt 14">
              <a:extLst>
                <a:ext uri="{FF2B5EF4-FFF2-40B4-BE49-F238E27FC236}">
                  <a16:creationId xmlns:a16="http://schemas.microsoft.com/office/drawing/2014/main" id="{87CA64F4-DD20-3E47-8948-F658600CA67C}"/>
                </a:ext>
              </a:extLst>
            </p:cNvPr>
            <p:cNvSpPr/>
            <p:nvPr/>
          </p:nvSpPr>
          <p:spPr>
            <a:xfrm rot="10504738">
              <a:off x="4755783" y="3913097"/>
              <a:ext cx="130966" cy="529085"/>
            </a:xfrm>
            <a:prstGeom prst="lightningBol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Audio 15">
            <a:hlinkClick r:id="" action="ppaction://media"/>
            <a:extLst>
              <a:ext uri="{FF2B5EF4-FFF2-40B4-BE49-F238E27FC236}">
                <a16:creationId xmlns:a16="http://schemas.microsoft.com/office/drawing/2014/main" id="{AA8F0911-B3F8-C14D-A778-EB511EB92D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42390862"/>
      </p:ext>
    </p:extLst>
  </p:cSld>
  <p:clrMapOvr>
    <a:masterClrMapping/>
  </p:clrMapOvr>
  <mc:AlternateContent xmlns:mc="http://schemas.openxmlformats.org/markup-compatibility/2006">
    <mc:Choice xmlns:p14="http://schemas.microsoft.com/office/powerpoint/2010/main" Requires="p14">
      <p:transition spd="slow" p14:dur="2000" advTm="115857"/>
    </mc:Choice>
    <mc:Fallback>
      <p:transition spd="slow" advTm="115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D894-9C05-C64B-8AFE-CD8889E29524}"/>
              </a:ext>
            </a:extLst>
          </p:cNvPr>
          <p:cNvSpPr>
            <a:spLocks noGrp="1"/>
          </p:cNvSpPr>
          <p:nvPr>
            <p:ph type="title"/>
          </p:nvPr>
        </p:nvSpPr>
        <p:spPr>
          <a:xfrm>
            <a:off x="279401" y="147896"/>
            <a:ext cx="7543802" cy="775229"/>
          </a:xfrm>
        </p:spPr>
        <p:txBody>
          <a:bodyPr>
            <a:noAutofit/>
          </a:bodyPr>
          <a:lstStyle/>
          <a:p>
            <a:r>
              <a:rPr lang="en-US" sz="3600" dirty="0"/>
              <a:t>Microcracks and Short Cracks as Origin of Cracks Propagating Under Load</a:t>
            </a:r>
          </a:p>
        </p:txBody>
      </p:sp>
      <p:grpSp>
        <p:nvGrpSpPr>
          <p:cNvPr id="4" name="Group 3">
            <a:extLst>
              <a:ext uri="{FF2B5EF4-FFF2-40B4-BE49-F238E27FC236}">
                <a16:creationId xmlns:a16="http://schemas.microsoft.com/office/drawing/2014/main" id="{B8F084E8-8427-B84D-9755-A964FCBDAF99}"/>
              </a:ext>
            </a:extLst>
          </p:cNvPr>
          <p:cNvGrpSpPr/>
          <p:nvPr/>
        </p:nvGrpSpPr>
        <p:grpSpPr>
          <a:xfrm>
            <a:off x="57232" y="1266556"/>
            <a:ext cx="9029536" cy="4898868"/>
            <a:chOff x="39000" y="77836"/>
            <a:chExt cx="9029536" cy="4898868"/>
          </a:xfrm>
        </p:grpSpPr>
        <p:sp>
          <p:nvSpPr>
            <p:cNvPr id="6" name="Rectangle 5">
              <a:extLst>
                <a:ext uri="{FF2B5EF4-FFF2-40B4-BE49-F238E27FC236}">
                  <a16:creationId xmlns:a16="http://schemas.microsoft.com/office/drawing/2014/main" id="{C015B2A6-4EEC-E043-A8B4-1954F2C2BDF1}"/>
                </a:ext>
              </a:extLst>
            </p:cNvPr>
            <p:cNvSpPr/>
            <p:nvPr/>
          </p:nvSpPr>
          <p:spPr>
            <a:xfrm>
              <a:off x="39000" y="1083060"/>
              <a:ext cx="857506" cy="646331"/>
            </a:xfrm>
            <a:prstGeom prst="rect">
              <a:avLst/>
            </a:prstGeom>
          </p:spPr>
          <p:txBody>
            <a:bodyPr wrap="square">
              <a:spAutoFit/>
            </a:bodyPr>
            <a:lstStyle/>
            <a:p>
              <a:r>
                <a:rPr lang="en-US" dirty="0"/>
                <a:t>0 Pa (initial)</a:t>
              </a:r>
            </a:p>
          </p:txBody>
        </p:sp>
        <p:pic>
          <p:nvPicPr>
            <p:cNvPr id="7" name="Picture 6" descr="A close - up of a graph&#10;&#10;Description automatically generated with low confidence">
              <a:extLst>
                <a:ext uri="{FF2B5EF4-FFF2-40B4-BE49-F238E27FC236}">
                  <a16:creationId xmlns:a16="http://schemas.microsoft.com/office/drawing/2014/main" id="{23E4389D-D653-4047-B325-467230A5C6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29992" y="421201"/>
              <a:ext cx="3646800" cy="2239058"/>
            </a:xfrm>
            <a:prstGeom prst="rect">
              <a:avLst/>
            </a:prstGeom>
          </p:spPr>
        </p:pic>
        <p:sp>
          <p:nvSpPr>
            <p:cNvPr id="8" name="Rectangle 7">
              <a:extLst>
                <a:ext uri="{FF2B5EF4-FFF2-40B4-BE49-F238E27FC236}">
                  <a16:creationId xmlns:a16="http://schemas.microsoft.com/office/drawing/2014/main" id="{B602FE82-3A75-AA4A-9DB5-EBDE4168D36A}"/>
                </a:ext>
              </a:extLst>
            </p:cNvPr>
            <p:cNvSpPr/>
            <p:nvPr/>
          </p:nvSpPr>
          <p:spPr>
            <a:xfrm>
              <a:off x="888437" y="77836"/>
              <a:ext cx="668773" cy="276999"/>
            </a:xfrm>
            <a:prstGeom prst="rect">
              <a:avLst/>
            </a:prstGeom>
            <a:solidFill>
              <a:schemeClr val="bg1">
                <a:lumMod val="75000"/>
              </a:schemeClr>
            </a:solidFill>
          </p:spPr>
          <p:txBody>
            <a:bodyPr wrap="none">
              <a:spAutoFit/>
            </a:bodyPr>
            <a:lstStyle/>
            <a:p>
              <a:r>
                <a:rPr lang="en-US" sz="1200" b="1" dirty="0">
                  <a:solidFill>
                    <a:srgbClr val="FFFF00"/>
                  </a:solidFill>
                </a:rPr>
                <a:t>S=short</a:t>
              </a:r>
            </a:p>
          </p:txBody>
        </p:sp>
        <p:sp>
          <p:nvSpPr>
            <p:cNvPr id="9" name="Rectangle 8">
              <a:extLst>
                <a:ext uri="{FF2B5EF4-FFF2-40B4-BE49-F238E27FC236}">
                  <a16:creationId xmlns:a16="http://schemas.microsoft.com/office/drawing/2014/main" id="{9768043F-1AB7-CF4B-9046-ECE915951EE5}"/>
                </a:ext>
              </a:extLst>
            </p:cNvPr>
            <p:cNvSpPr/>
            <p:nvPr/>
          </p:nvSpPr>
          <p:spPr>
            <a:xfrm>
              <a:off x="1589570" y="80626"/>
              <a:ext cx="633507" cy="276999"/>
            </a:xfrm>
            <a:prstGeom prst="rect">
              <a:avLst/>
            </a:prstGeom>
            <a:solidFill>
              <a:schemeClr val="bg1">
                <a:lumMod val="75000"/>
              </a:schemeClr>
            </a:solidFill>
          </p:spPr>
          <p:txBody>
            <a:bodyPr wrap="none">
              <a:spAutoFit/>
            </a:bodyPr>
            <a:lstStyle/>
            <a:p>
              <a:r>
                <a:rPr lang="en-US" sz="1200" b="1" dirty="0">
                  <a:solidFill>
                    <a:srgbClr val="FFC000"/>
                  </a:solidFill>
                </a:rPr>
                <a:t>L=Long</a:t>
              </a:r>
            </a:p>
          </p:txBody>
        </p:sp>
        <p:sp>
          <p:nvSpPr>
            <p:cNvPr id="10" name="Rectangle 9">
              <a:extLst>
                <a:ext uri="{FF2B5EF4-FFF2-40B4-BE49-F238E27FC236}">
                  <a16:creationId xmlns:a16="http://schemas.microsoft.com/office/drawing/2014/main" id="{1C1CB746-0D5A-2D47-9A1E-FF1583DFC5D4}"/>
                </a:ext>
              </a:extLst>
            </p:cNvPr>
            <p:cNvSpPr/>
            <p:nvPr/>
          </p:nvSpPr>
          <p:spPr>
            <a:xfrm>
              <a:off x="2271302" y="81911"/>
              <a:ext cx="934871" cy="276999"/>
            </a:xfrm>
            <a:prstGeom prst="rect">
              <a:avLst/>
            </a:prstGeom>
            <a:solidFill>
              <a:schemeClr val="bg1">
                <a:lumMod val="75000"/>
              </a:schemeClr>
            </a:solidFill>
          </p:spPr>
          <p:txBody>
            <a:bodyPr wrap="none">
              <a:spAutoFit/>
            </a:bodyPr>
            <a:lstStyle/>
            <a:p>
              <a:r>
                <a:rPr lang="en-US" sz="1200" b="1" dirty="0">
                  <a:solidFill>
                    <a:srgbClr val="FF0000"/>
                  </a:solidFill>
                </a:rPr>
                <a:t>D=dendritic</a:t>
              </a:r>
            </a:p>
          </p:txBody>
        </p:sp>
        <p:sp>
          <p:nvSpPr>
            <p:cNvPr id="11" name="Rectangle 10">
              <a:extLst>
                <a:ext uri="{FF2B5EF4-FFF2-40B4-BE49-F238E27FC236}">
                  <a16:creationId xmlns:a16="http://schemas.microsoft.com/office/drawing/2014/main" id="{50B5197A-3536-5A4E-90BE-A8F8DB10B0F2}"/>
                </a:ext>
              </a:extLst>
            </p:cNvPr>
            <p:cNvSpPr/>
            <p:nvPr/>
          </p:nvSpPr>
          <p:spPr>
            <a:xfrm>
              <a:off x="1315924" y="500091"/>
              <a:ext cx="293670" cy="369332"/>
            </a:xfrm>
            <a:prstGeom prst="rect">
              <a:avLst/>
            </a:prstGeom>
          </p:spPr>
          <p:txBody>
            <a:bodyPr wrap="none">
              <a:spAutoFit/>
            </a:bodyPr>
            <a:lstStyle/>
            <a:p>
              <a:r>
                <a:rPr lang="en-US" b="1" dirty="0">
                  <a:solidFill>
                    <a:srgbClr val="FFFF00"/>
                  </a:solidFill>
                </a:rPr>
                <a:t>S</a:t>
              </a:r>
              <a:endParaRPr lang="en-US" dirty="0"/>
            </a:p>
          </p:txBody>
        </p:sp>
        <p:sp>
          <p:nvSpPr>
            <p:cNvPr id="12" name="Rectangle 11">
              <a:extLst>
                <a:ext uri="{FF2B5EF4-FFF2-40B4-BE49-F238E27FC236}">
                  <a16:creationId xmlns:a16="http://schemas.microsoft.com/office/drawing/2014/main" id="{C2ADA911-F7D1-4A40-AC3D-AFC4701B3DCB}"/>
                </a:ext>
              </a:extLst>
            </p:cNvPr>
            <p:cNvSpPr/>
            <p:nvPr/>
          </p:nvSpPr>
          <p:spPr>
            <a:xfrm>
              <a:off x="3144724" y="344516"/>
              <a:ext cx="293670" cy="369332"/>
            </a:xfrm>
            <a:prstGeom prst="rect">
              <a:avLst/>
            </a:prstGeom>
          </p:spPr>
          <p:txBody>
            <a:bodyPr wrap="none">
              <a:spAutoFit/>
            </a:bodyPr>
            <a:lstStyle/>
            <a:p>
              <a:r>
                <a:rPr lang="en-US" b="1" dirty="0">
                  <a:solidFill>
                    <a:srgbClr val="FFFF00"/>
                  </a:solidFill>
                </a:rPr>
                <a:t>S</a:t>
              </a:r>
              <a:endParaRPr lang="en-US" dirty="0"/>
            </a:p>
          </p:txBody>
        </p:sp>
        <p:sp>
          <p:nvSpPr>
            <p:cNvPr id="13" name="Rectangle 12">
              <a:extLst>
                <a:ext uri="{FF2B5EF4-FFF2-40B4-BE49-F238E27FC236}">
                  <a16:creationId xmlns:a16="http://schemas.microsoft.com/office/drawing/2014/main" id="{53A1199E-ACB0-2C4F-A25C-0D5D36E2D751}"/>
                </a:ext>
              </a:extLst>
            </p:cNvPr>
            <p:cNvSpPr/>
            <p:nvPr/>
          </p:nvSpPr>
          <p:spPr>
            <a:xfrm>
              <a:off x="3518955" y="344516"/>
              <a:ext cx="293670" cy="369332"/>
            </a:xfrm>
            <a:prstGeom prst="rect">
              <a:avLst/>
            </a:prstGeom>
          </p:spPr>
          <p:txBody>
            <a:bodyPr wrap="none">
              <a:spAutoFit/>
            </a:bodyPr>
            <a:lstStyle/>
            <a:p>
              <a:r>
                <a:rPr lang="en-US" b="1" dirty="0">
                  <a:solidFill>
                    <a:srgbClr val="FFFF00"/>
                  </a:solidFill>
                </a:rPr>
                <a:t>S</a:t>
              </a:r>
              <a:endParaRPr lang="en-US" dirty="0"/>
            </a:p>
          </p:txBody>
        </p:sp>
        <p:sp>
          <p:nvSpPr>
            <p:cNvPr id="14" name="Rectangle 13">
              <a:extLst>
                <a:ext uri="{FF2B5EF4-FFF2-40B4-BE49-F238E27FC236}">
                  <a16:creationId xmlns:a16="http://schemas.microsoft.com/office/drawing/2014/main" id="{61011FD5-147A-EF4B-BFFE-2138D977D355}"/>
                </a:ext>
              </a:extLst>
            </p:cNvPr>
            <p:cNvSpPr/>
            <p:nvPr/>
          </p:nvSpPr>
          <p:spPr>
            <a:xfrm>
              <a:off x="2589937" y="821269"/>
              <a:ext cx="293670" cy="369332"/>
            </a:xfrm>
            <a:prstGeom prst="rect">
              <a:avLst/>
            </a:prstGeom>
          </p:spPr>
          <p:txBody>
            <a:bodyPr wrap="none">
              <a:spAutoFit/>
            </a:bodyPr>
            <a:lstStyle/>
            <a:p>
              <a:r>
                <a:rPr lang="en-US" b="1" dirty="0">
                  <a:solidFill>
                    <a:srgbClr val="FFFF00"/>
                  </a:solidFill>
                </a:rPr>
                <a:t>S</a:t>
              </a:r>
              <a:endParaRPr lang="en-US" dirty="0"/>
            </a:p>
          </p:txBody>
        </p:sp>
        <p:sp>
          <p:nvSpPr>
            <p:cNvPr id="15" name="Rectangle 14">
              <a:extLst>
                <a:ext uri="{FF2B5EF4-FFF2-40B4-BE49-F238E27FC236}">
                  <a16:creationId xmlns:a16="http://schemas.microsoft.com/office/drawing/2014/main" id="{3E08B325-13EC-E24B-A13F-3C357A465F1A}"/>
                </a:ext>
              </a:extLst>
            </p:cNvPr>
            <p:cNvSpPr/>
            <p:nvPr/>
          </p:nvSpPr>
          <p:spPr>
            <a:xfrm>
              <a:off x="1299215" y="1171398"/>
              <a:ext cx="293670" cy="369332"/>
            </a:xfrm>
            <a:prstGeom prst="rect">
              <a:avLst/>
            </a:prstGeom>
          </p:spPr>
          <p:txBody>
            <a:bodyPr wrap="none">
              <a:spAutoFit/>
            </a:bodyPr>
            <a:lstStyle/>
            <a:p>
              <a:r>
                <a:rPr lang="en-US" b="1" dirty="0">
                  <a:solidFill>
                    <a:srgbClr val="FFFF00"/>
                  </a:solidFill>
                </a:rPr>
                <a:t>S</a:t>
              </a:r>
              <a:endParaRPr lang="en-US" dirty="0"/>
            </a:p>
          </p:txBody>
        </p:sp>
        <p:sp>
          <p:nvSpPr>
            <p:cNvPr id="16" name="Rectangle 15">
              <a:extLst>
                <a:ext uri="{FF2B5EF4-FFF2-40B4-BE49-F238E27FC236}">
                  <a16:creationId xmlns:a16="http://schemas.microsoft.com/office/drawing/2014/main" id="{0839EACD-AD28-3349-A10A-37A8B9333D04}"/>
                </a:ext>
              </a:extLst>
            </p:cNvPr>
            <p:cNvSpPr/>
            <p:nvPr/>
          </p:nvSpPr>
          <p:spPr>
            <a:xfrm>
              <a:off x="2775590" y="1190601"/>
              <a:ext cx="293670" cy="369332"/>
            </a:xfrm>
            <a:prstGeom prst="rect">
              <a:avLst/>
            </a:prstGeom>
          </p:spPr>
          <p:txBody>
            <a:bodyPr wrap="none">
              <a:spAutoFit/>
            </a:bodyPr>
            <a:lstStyle/>
            <a:p>
              <a:r>
                <a:rPr lang="en-US" b="1" dirty="0">
                  <a:solidFill>
                    <a:srgbClr val="FFFF00"/>
                  </a:solidFill>
                </a:rPr>
                <a:t>S</a:t>
              </a:r>
              <a:endParaRPr lang="en-US" dirty="0"/>
            </a:p>
          </p:txBody>
        </p:sp>
        <p:sp>
          <p:nvSpPr>
            <p:cNvPr id="17" name="Rectangle 16">
              <a:extLst>
                <a:ext uri="{FF2B5EF4-FFF2-40B4-BE49-F238E27FC236}">
                  <a16:creationId xmlns:a16="http://schemas.microsoft.com/office/drawing/2014/main" id="{7C2CED2E-C457-D64A-A576-0113566092E3}"/>
                </a:ext>
              </a:extLst>
            </p:cNvPr>
            <p:cNvSpPr/>
            <p:nvPr/>
          </p:nvSpPr>
          <p:spPr>
            <a:xfrm>
              <a:off x="1484868" y="1530517"/>
              <a:ext cx="293670" cy="369332"/>
            </a:xfrm>
            <a:prstGeom prst="rect">
              <a:avLst/>
            </a:prstGeom>
          </p:spPr>
          <p:txBody>
            <a:bodyPr wrap="none">
              <a:spAutoFit/>
            </a:bodyPr>
            <a:lstStyle/>
            <a:p>
              <a:r>
                <a:rPr lang="en-US" b="1" dirty="0">
                  <a:solidFill>
                    <a:srgbClr val="FFFF00"/>
                  </a:solidFill>
                </a:rPr>
                <a:t>S</a:t>
              </a:r>
              <a:endParaRPr lang="en-US" dirty="0"/>
            </a:p>
          </p:txBody>
        </p:sp>
        <p:sp>
          <p:nvSpPr>
            <p:cNvPr id="18" name="Rectangle 17">
              <a:extLst>
                <a:ext uri="{FF2B5EF4-FFF2-40B4-BE49-F238E27FC236}">
                  <a16:creationId xmlns:a16="http://schemas.microsoft.com/office/drawing/2014/main" id="{2B802198-8611-1746-BF1B-644D35D1F7B5}"/>
                </a:ext>
              </a:extLst>
            </p:cNvPr>
            <p:cNvSpPr/>
            <p:nvPr/>
          </p:nvSpPr>
          <p:spPr>
            <a:xfrm>
              <a:off x="1847990" y="1619073"/>
              <a:ext cx="293670" cy="369332"/>
            </a:xfrm>
            <a:prstGeom prst="rect">
              <a:avLst/>
            </a:prstGeom>
          </p:spPr>
          <p:txBody>
            <a:bodyPr wrap="none">
              <a:spAutoFit/>
            </a:bodyPr>
            <a:lstStyle/>
            <a:p>
              <a:r>
                <a:rPr lang="en-US" b="1" dirty="0">
                  <a:solidFill>
                    <a:srgbClr val="FFFF00"/>
                  </a:solidFill>
                </a:rPr>
                <a:t>S</a:t>
              </a:r>
              <a:endParaRPr lang="en-US" dirty="0"/>
            </a:p>
          </p:txBody>
        </p:sp>
        <p:sp>
          <p:nvSpPr>
            <p:cNvPr id="19" name="Rectangle 18">
              <a:extLst>
                <a:ext uri="{FF2B5EF4-FFF2-40B4-BE49-F238E27FC236}">
                  <a16:creationId xmlns:a16="http://schemas.microsoft.com/office/drawing/2014/main" id="{3DDC839E-5F76-B241-97DC-3730BE25001E}"/>
                </a:ext>
              </a:extLst>
            </p:cNvPr>
            <p:cNvSpPr/>
            <p:nvPr/>
          </p:nvSpPr>
          <p:spPr>
            <a:xfrm>
              <a:off x="2211112" y="1559933"/>
              <a:ext cx="293670" cy="369332"/>
            </a:xfrm>
            <a:prstGeom prst="rect">
              <a:avLst/>
            </a:prstGeom>
          </p:spPr>
          <p:txBody>
            <a:bodyPr wrap="none">
              <a:spAutoFit/>
            </a:bodyPr>
            <a:lstStyle/>
            <a:p>
              <a:r>
                <a:rPr lang="en-US" b="1" dirty="0">
                  <a:solidFill>
                    <a:srgbClr val="FFFF00"/>
                  </a:solidFill>
                </a:rPr>
                <a:t>S</a:t>
              </a:r>
              <a:endParaRPr lang="en-US" dirty="0"/>
            </a:p>
          </p:txBody>
        </p:sp>
        <p:sp>
          <p:nvSpPr>
            <p:cNvPr id="20" name="Rectangle 19">
              <a:extLst>
                <a:ext uri="{FF2B5EF4-FFF2-40B4-BE49-F238E27FC236}">
                  <a16:creationId xmlns:a16="http://schemas.microsoft.com/office/drawing/2014/main" id="{9AA61B95-E156-024F-B7B3-8C4F38D93EAB}"/>
                </a:ext>
              </a:extLst>
            </p:cNvPr>
            <p:cNvSpPr/>
            <p:nvPr/>
          </p:nvSpPr>
          <p:spPr>
            <a:xfrm>
              <a:off x="3144724" y="1190866"/>
              <a:ext cx="293670" cy="369332"/>
            </a:xfrm>
            <a:prstGeom prst="rect">
              <a:avLst/>
            </a:prstGeom>
          </p:spPr>
          <p:txBody>
            <a:bodyPr wrap="none">
              <a:spAutoFit/>
            </a:bodyPr>
            <a:lstStyle/>
            <a:p>
              <a:r>
                <a:rPr lang="en-US" b="1" dirty="0">
                  <a:solidFill>
                    <a:srgbClr val="FFFF00"/>
                  </a:solidFill>
                </a:rPr>
                <a:t>S</a:t>
              </a:r>
              <a:endParaRPr lang="en-US" dirty="0"/>
            </a:p>
          </p:txBody>
        </p:sp>
        <p:sp>
          <p:nvSpPr>
            <p:cNvPr id="21" name="Rectangle 20">
              <a:extLst>
                <a:ext uri="{FF2B5EF4-FFF2-40B4-BE49-F238E27FC236}">
                  <a16:creationId xmlns:a16="http://schemas.microsoft.com/office/drawing/2014/main" id="{373CD517-D7BE-B344-8E48-2D9A3E7F5294}"/>
                </a:ext>
              </a:extLst>
            </p:cNvPr>
            <p:cNvSpPr/>
            <p:nvPr/>
          </p:nvSpPr>
          <p:spPr>
            <a:xfrm>
              <a:off x="3155944" y="2193827"/>
              <a:ext cx="282450" cy="369332"/>
            </a:xfrm>
            <a:prstGeom prst="rect">
              <a:avLst/>
            </a:prstGeom>
          </p:spPr>
          <p:txBody>
            <a:bodyPr wrap="none">
              <a:spAutoFit/>
            </a:bodyPr>
            <a:lstStyle/>
            <a:p>
              <a:r>
                <a:rPr lang="en-US" b="1" dirty="0">
                  <a:solidFill>
                    <a:srgbClr val="FFC000"/>
                  </a:solidFill>
                </a:rPr>
                <a:t>L</a:t>
              </a:r>
              <a:endParaRPr lang="en-US" dirty="0"/>
            </a:p>
          </p:txBody>
        </p:sp>
        <p:sp>
          <p:nvSpPr>
            <p:cNvPr id="22" name="Rectangle 21">
              <a:extLst>
                <a:ext uri="{FF2B5EF4-FFF2-40B4-BE49-F238E27FC236}">
                  <a16:creationId xmlns:a16="http://schemas.microsoft.com/office/drawing/2014/main" id="{93874739-A543-6F47-AA64-5AE8EAF4E39C}"/>
                </a:ext>
              </a:extLst>
            </p:cNvPr>
            <p:cNvSpPr/>
            <p:nvPr/>
          </p:nvSpPr>
          <p:spPr>
            <a:xfrm>
              <a:off x="2615775" y="2215020"/>
              <a:ext cx="282450" cy="369332"/>
            </a:xfrm>
            <a:prstGeom prst="rect">
              <a:avLst/>
            </a:prstGeom>
          </p:spPr>
          <p:txBody>
            <a:bodyPr wrap="none">
              <a:spAutoFit/>
            </a:bodyPr>
            <a:lstStyle/>
            <a:p>
              <a:r>
                <a:rPr lang="en-US" b="1" dirty="0">
                  <a:solidFill>
                    <a:srgbClr val="FFC000"/>
                  </a:solidFill>
                </a:rPr>
                <a:t>L</a:t>
              </a:r>
              <a:endParaRPr lang="en-US" dirty="0"/>
            </a:p>
          </p:txBody>
        </p:sp>
        <p:sp>
          <p:nvSpPr>
            <p:cNvPr id="23" name="Rectangle 22">
              <a:extLst>
                <a:ext uri="{FF2B5EF4-FFF2-40B4-BE49-F238E27FC236}">
                  <a16:creationId xmlns:a16="http://schemas.microsoft.com/office/drawing/2014/main" id="{C68BD372-A114-EC4F-B5BD-20DDE6E33A9D}"/>
                </a:ext>
              </a:extLst>
            </p:cNvPr>
            <p:cNvSpPr/>
            <p:nvPr/>
          </p:nvSpPr>
          <p:spPr>
            <a:xfrm>
              <a:off x="1274191" y="1883642"/>
              <a:ext cx="282450" cy="369332"/>
            </a:xfrm>
            <a:prstGeom prst="rect">
              <a:avLst/>
            </a:prstGeom>
          </p:spPr>
          <p:txBody>
            <a:bodyPr wrap="none">
              <a:spAutoFit/>
            </a:bodyPr>
            <a:lstStyle/>
            <a:p>
              <a:r>
                <a:rPr lang="en-US" b="1" dirty="0">
                  <a:solidFill>
                    <a:srgbClr val="FFC000"/>
                  </a:solidFill>
                </a:rPr>
                <a:t>L</a:t>
              </a:r>
              <a:endParaRPr lang="en-US" dirty="0"/>
            </a:p>
          </p:txBody>
        </p:sp>
        <p:sp>
          <p:nvSpPr>
            <p:cNvPr id="24" name="Rectangle 23">
              <a:extLst>
                <a:ext uri="{FF2B5EF4-FFF2-40B4-BE49-F238E27FC236}">
                  <a16:creationId xmlns:a16="http://schemas.microsoft.com/office/drawing/2014/main" id="{F91D03F0-9819-9C45-8AD0-A162ADDFD71D}"/>
                </a:ext>
              </a:extLst>
            </p:cNvPr>
            <p:cNvSpPr/>
            <p:nvPr/>
          </p:nvSpPr>
          <p:spPr>
            <a:xfrm>
              <a:off x="1479454" y="500091"/>
              <a:ext cx="293670" cy="369332"/>
            </a:xfrm>
            <a:prstGeom prst="rect">
              <a:avLst/>
            </a:prstGeom>
          </p:spPr>
          <p:txBody>
            <a:bodyPr wrap="none">
              <a:spAutoFit/>
            </a:bodyPr>
            <a:lstStyle/>
            <a:p>
              <a:r>
                <a:rPr lang="en-US" b="1" dirty="0">
                  <a:solidFill>
                    <a:srgbClr val="FFFF00"/>
                  </a:solidFill>
                </a:rPr>
                <a:t>S</a:t>
              </a:r>
              <a:endParaRPr lang="en-US" dirty="0"/>
            </a:p>
          </p:txBody>
        </p:sp>
        <p:sp>
          <p:nvSpPr>
            <p:cNvPr id="25" name="Rectangle 24">
              <a:extLst>
                <a:ext uri="{FF2B5EF4-FFF2-40B4-BE49-F238E27FC236}">
                  <a16:creationId xmlns:a16="http://schemas.microsoft.com/office/drawing/2014/main" id="{0B541BF0-A6BE-3947-9AD8-7F760E654F31}"/>
                </a:ext>
              </a:extLst>
            </p:cNvPr>
            <p:cNvSpPr/>
            <p:nvPr/>
          </p:nvSpPr>
          <p:spPr>
            <a:xfrm>
              <a:off x="2052954" y="1083061"/>
              <a:ext cx="293670" cy="369332"/>
            </a:xfrm>
            <a:prstGeom prst="rect">
              <a:avLst/>
            </a:prstGeom>
          </p:spPr>
          <p:txBody>
            <a:bodyPr wrap="none">
              <a:spAutoFit/>
            </a:bodyPr>
            <a:lstStyle/>
            <a:p>
              <a:r>
                <a:rPr lang="en-US" b="1" dirty="0">
                  <a:solidFill>
                    <a:srgbClr val="FFFF00"/>
                  </a:solidFill>
                </a:rPr>
                <a:t>S</a:t>
              </a:r>
              <a:endParaRPr lang="en-US" dirty="0"/>
            </a:p>
          </p:txBody>
        </p:sp>
        <p:pic>
          <p:nvPicPr>
            <p:cNvPr id="26" name="Picture 25" descr="A close - up of a graph&#10;&#10;Description automatically generated with low confidence">
              <a:extLst>
                <a:ext uri="{FF2B5EF4-FFF2-40B4-BE49-F238E27FC236}">
                  <a16:creationId xmlns:a16="http://schemas.microsoft.com/office/drawing/2014/main" id="{B5DFEAE0-C8E1-0F45-888D-369E90DED7E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43712" y="423458"/>
              <a:ext cx="3650400" cy="2257669"/>
            </a:xfrm>
            <a:prstGeom prst="rect">
              <a:avLst/>
            </a:prstGeom>
          </p:spPr>
        </p:pic>
        <p:sp>
          <p:nvSpPr>
            <p:cNvPr id="27" name="Rectangle 26">
              <a:extLst>
                <a:ext uri="{FF2B5EF4-FFF2-40B4-BE49-F238E27FC236}">
                  <a16:creationId xmlns:a16="http://schemas.microsoft.com/office/drawing/2014/main" id="{CF8106B7-0972-274B-A5EF-2466B4595F52}"/>
                </a:ext>
              </a:extLst>
            </p:cNvPr>
            <p:cNvSpPr/>
            <p:nvPr/>
          </p:nvSpPr>
          <p:spPr>
            <a:xfrm>
              <a:off x="5029645" y="520197"/>
              <a:ext cx="293670" cy="369332"/>
            </a:xfrm>
            <a:prstGeom prst="rect">
              <a:avLst/>
            </a:prstGeom>
          </p:spPr>
          <p:txBody>
            <a:bodyPr wrap="none">
              <a:spAutoFit/>
            </a:bodyPr>
            <a:lstStyle/>
            <a:p>
              <a:r>
                <a:rPr lang="en-US" b="1" dirty="0">
                  <a:solidFill>
                    <a:srgbClr val="FFFF00"/>
                  </a:solidFill>
                </a:rPr>
                <a:t>S</a:t>
              </a:r>
              <a:endParaRPr lang="en-US" dirty="0"/>
            </a:p>
          </p:txBody>
        </p:sp>
        <p:sp>
          <p:nvSpPr>
            <p:cNvPr id="28" name="Rectangle 27">
              <a:extLst>
                <a:ext uri="{FF2B5EF4-FFF2-40B4-BE49-F238E27FC236}">
                  <a16:creationId xmlns:a16="http://schemas.microsoft.com/office/drawing/2014/main" id="{968BBFE4-FF89-B440-9B34-12D6747CE98E}"/>
                </a:ext>
              </a:extLst>
            </p:cNvPr>
            <p:cNvSpPr/>
            <p:nvPr/>
          </p:nvSpPr>
          <p:spPr>
            <a:xfrm>
              <a:off x="6858445" y="364622"/>
              <a:ext cx="293670" cy="369332"/>
            </a:xfrm>
            <a:prstGeom prst="rect">
              <a:avLst/>
            </a:prstGeom>
          </p:spPr>
          <p:txBody>
            <a:bodyPr wrap="none">
              <a:spAutoFit/>
            </a:bodyPr>
            <a:lstStyle/>
            <a:p>
              <a:r>
                <a:rPr lang="en-US" b="1" dirty="0">
                  <a:solidFill>
                    <a:srgbClr val="FFFF00"/>
                  </a:solidFill>
                </a:rPr>
                <a:t>S</a:t>
              </a:r>
              <a:endParaRPr lang="en-US" dirty="0"/>
            </a:p>
          </p:txBody>
        </p:sp>
        <p:sp>
          <p:nvSpPr>
            <p:cNvPr id="29" name="Rectangle 28">
              <a:extLst>
                <a:ext uri="{FF2B5EF4-FFF2-40B4-BE49-F238E27FC236}">
                  <a16:creationId xmlns:a16="http://schemas.microsoft.com/office/drawing/2014/main" id="{6ADCFC94-322F-BC40-925F-CD56721A80F5}"/>
                </a:ext>
              </a:extLst>
            </p:cNvPr>
            <p:cNvSpPr/>
            <p:nvPr/>
          </p:nvSpPr>
          <p:spPr>
            <a:xfrm>
              <a:off x="7232676" y="364622"/>
              <a:ext cx="293670" cy="369332"/>
            </a:xfrm>
            <a:prstGeom prst="rect">
              <a:avLst/>
            </a:prstGeom>
          </p:spPr>
          <p:txBody>
            <a:bodyPr wrap="none">
              <a:spAutoFit/>
            </a:bodyPr>
            <a:lstStyle/>
            <a:p>
              <a:r>
                <a:rPr lang="en-US" b="1" dirty="0">
                  <a:solidFill>
                    <a:srgbClr val="FFFF00"/>
                  </a:solidFill>
                </a:rPr>
                <a:t>S</a:t>
              </a:r>
              <a:endParaRPr lang="en-US" dirty="0"/>
            </a:p>
          </p:txBody>
        </p:sp>
        <p:sp>
          <p:nvSpPr>
            <p:cNvPr id="30" name="Rectangle 29">
              <a:extLst>
                <a:ext uri="{FF2B5EF4-FFF2-40B4-BE49-F238E27FC236}">
                  <a16:creationId xmlns:a16="http://schemas.microsoft.com/office/drawing/2014/main" id="{5514ECFC-1176-0F46-BCE4-720A8E89DD86}"/>
                </a:ext>
              </a:extLst>
            </p:cNvPr>
            <p:cNvSpPr/>
            <p:nvPr/>
          </p:nvSpPr>
          <p:spPr>
            <a:xfrm>
              <a:off x="6303658" y="841375"/>
              <a:ext cx="293670" cy="369332"/>
            </a:xfrm>
            <a:prstGeom prst="rect">
              <a:avLst/>
            </a:prstGeom>
          </p:spPr>
          <p:txBody>
            <a:bodyPr wrap="none">
              <a:spAutoFit/>
            </a:bodyPr>
            <a:lstStyle/>
            <a:p>
              <a:r>
                <a:rPr lang="en-US" b="1" dirty="0">
                  <a:solidFill>
                    <a:srgbClr val="FFFF00"/>
                  </a:solidFill>
                </a:rPr>
                <a:t>S</a:t>
              </a:r>
              <a:endParaRPr lang="en-US" dirty="0"/>
            </a:p>
          </p:txBody>
        </p:sp>
        <p:sp>
          <p:nvSpPr>
            <p:cNvPr id="31" name="Rectangle 30">
              <a:extLst>
                <a:ext uri="{FF2B5EF4-FFF2-40B4-BE49-F238E27FC236}">
                  <a16:creationId xmlns:a16="http://schemas.microsoft.com/office/drawing/2014/main" id="{29C689B3-A128-1446-BA01-FEB0791A5CCE}"/>
                </a:ext>
              </a:extLst>
            </p:cNvPr>
            <p:cNvSpPr/>
            <p:nvPr/>
          </p:nvSpPr>
          <p:spPr>
            <a:xfrm>
              <a:off x="5012936" y="1191504"/>
              <a:ext cx="293670" cy="369332"/>
            </a:xfrm>
            <a:prstGeom prst="rect">
              <a:avLst/>
            </a:prstGeom>
          </p:spPr>
          <p:txBody>
            <a:bodyPr wrap="none">
              <a:spAutoFit/>
            </a:bodyPr>
            <a:lstStyle/>
            <a:p>
              <a:r>
                <a:rPr lang="en-US" b="1" dirty="0">
                  <a:solidFill>
                    <a:srgbClr val="FFFF00"/>
                  </a:solidFill>
                </a:rPr>
                <a:t>S</a:t>
              </a:r>
              <a:endParaRPr lang="en-US" dirty="0"/>
            </a:p>
          </p:txBody>
        </p:sp>
        <p:sp>
          <p:nvSpPr>
            <p:cNvPr id="32" name="Rectangle 31">
              <a:extLst>
                <a:ext uri="{FF2B5EF4-FFF2-40B4-BE49-F238E27FC236}">
                  <a16:creationId xmlns:a16="http://schemas.microsoft.com/office/drawing/2014/main" id="{9D29ACE3-8618-6D44-9A1D-015B1A62F102}"/>
                </a:ext>
              </a:extLst>
            </p:cNvPr>
            <p:cNvSpPr/>
            <p:nvPr/>
          </p:nvSpPr>
          <p:spPr>
            <a:xfrm>
              <a:off x="6489311" y="1210707"/>
              <a:ext cx="293670" cy="369332"/>
            </a:xfrm>
            <a:prstGeom prst="rect">
              <a:avLst/>
            </a:prstGeom>
          </p:spPr>
          <p:txBody>
            <a:bodyPr wrap="none">
              <a:spAutoFit/>
            </a:bodyPr>
            <a:lstStyle/>
            <a:p>
              <a:r>
                <a:rPr lang="en-US" b="1" dirty="0">
                  <a:solidFill>
                    <a:srgbClr val="FFFF00"/>
                  </a:solidFill>
                </a:rPr>
                <a:t>S</a:t>
              </a:r>
              <a:endParaRPr lang="en-US" dirty="0"/>
            </a:p>
          </p:txBody>
        </p:sp>
        <p:sp>
          <p:nvSpPr>
            <p:cNvPr id="33" name="Rectangle 32">
              <a:extLst>
                <a:ext uri="{FF2B5EF4-FFF2-40B4-BE49-F238E27FC236}">
                  <a16:creationId xmlns:a16="http://schemas.microsoft.com/office/drawing/2014/main" id="{B412DB3A-5275-6943-9F41-65A650A212E0}"/>
                </a:ext>
              </a:extLst>
            </p:cNvPr>
            <p:cNvSpPr/>
            <p:nvPr/>
          </p:nvSpPr>
          <p:spPr>
            <a:xfrm>
              <a:off x="5198589" y="1550623"/>
              <a:ext cx="293670" cy="369332"/>
            </a:xfrm>
            <a:prstGeom prst="rect">
              <a:avLst/>
            </a:prstGeom>
          </p:spPr>
          <p:txBody>
            <a:bodyPr wrap="none">
              <a:spAutoFit/>
            </a:bodyPr>
            <a:lstStyle/>
            <a:p>
              <a:r>
                <a:rPr lang="en-US" b="1" dirty="0">
                  <a:solidFill>
                    <a:srgbClr val="FFFF00"/>
                  </a:solidFill>
                </a:rPr>
                <a:t>S</a:t>
              </a:r>
              <a:endParaRPr lang="en-US" dirty="0"/>
            </a:p>
          </p:txBody>
        </p:sp>
        <p:sp>
          <p:nvSpPr>
            <p:cNvPr id="34" name="Rectangle 33">
              <a:extLst>
                <a:ext uri="{FF2B5EF4-FFF2-40B4-BE49-F238E27FC236}">
                  <a16:creationId xmlns:a16="http://schemas.microsoft.com/office/drawing/2014/main" id="{E362DAC0-8908-5A45-9871-A5A582E3C4E8}"/>
                </a:ext>
              </a:extLst>
            </p:cNvPr>
            <p:cNvSpPr/>
            <p:nvPr/>
          </p:nvSpPr>
          <p:spPr>
            <a:xfrm>
              <a:off x="5561711" y="1639179"/>
              <a:ext cx="293670" cy="369332"/>
            </a:xfrm>
            <a:prstGeom prst="rect">
              <a:avLst/>
            </a:prstGeom>
          </p:spPr>
          <p:txBody>
            <a:bodyPr wrap="none">
              <a:spAutoFit/>
            </a:bodyPr>
            <a:lstStyle/>
            <a:p>
              <a:r>
                <a:rPr lang="en-US" b="1" dirty="0">
                  <a:solidFill>
                    <a:srgbClr val="FFFF00"/>
                  </a:solidFill>
                </a:rPr>
                <a:t>S</a:t>
              </a:r>
              <a:endParaRPr lang="en-US" dirty="0"/>
            </a:p>
          </p:txBody>
        </p:sp>
        <p:sp>
          <p:nvSpPr>
            <p:cNvPr id="35" name="Rectangle 34">
              <a:extLst>
                <a:ext uri="{FF2B5EF4-FFF2-40B4-BE49-F238E27FC236}">
                  <a16:creationId xmlns:a16="http://schemas.microsoft.com/office/drawing/2014/main" id="{3CEE6D98-7F46-874C-9B84-DFFD3F6ED5A7}"/>
                </a:ext>
              </a:extLst>
            </p:cNvPr>
            <p:cNvSpPr/>
            <p:nvPr/>
          </p:nvSpPr>
          <p:spPr>
            <a:xfrm>
              <a:off x="5924833" y="1580039"/>
              <a:ext cx="293670" cy="369332"/>
            </a:xfrm>
            <a:prstGeom prst="rect">
              <a:avLst/>
            </a:prstGeom>
          </p:spPr>
          <p:txBody>
            <a:bodyPr wrap="none">
              <a:spAutoFit/>
            </a:bodyPr>
            <a:lstStyle/>
            <a:p>
              <a:r>
                <a:rPr lang="en-US" b="1" dirty="0">
                  <a:solidFill>
                    <a:srgbClr val="FFFF00"/>
                  </a:solidFill>
                </a:rPr>
                <a:t>S</a:t>
              </a:r>
              <a:endParaRPr lang="en-US" dirty="0"/>
            </a:p>
          </p:txBody>
        </p:sp>
        <p:sp>
          <p:nvSpPr>
            <p:cNvPr id="36" name="Rectangle 35">
              <a:extLst>
                <a:ext uri="{FF2B5EF4-FFF2-40B4-BE49-F238E27FC236}">
                  <a16:creationId xmlns:a16="http://schemas.microsoft.com/office/drawing/2014/main" id="{3E6D64CD-9519-F74B-BC69-6BC790374AA2}"/>
                </a:ext>
              </a:extLst>
            </p:cNvPr>
            <p:cNvSpPr/>
            <p:nvPr/>
          </p:nvSpPr>
          <p:spPr>
            <a:xfrm>
              <a:off x="6858445" y="1210972"/>
              <a:ext cx="293670" cy="369332"/>
            </a:xfrm>
            <a:prstGeom prst="rect">
              <a:avLst/>
            </a:prstGeom>
          </p:spPr>
          <p:txBody>
            <a:bodyPr wrap="none">
              <a:spAutoFit/>
            </a:bodyPr>
            <a:lstStyle/>
            <a:p>
              <a:r>
                <a:rPr lang="en-US" b="1" dirty="0">
                  <a:solidFill>
                    <a:srgbClr val="FFFF00"/>
                  </a:solidFill>
                </a:rPr>
                <a:t>S</a:t>
              </a:r>
              <a:endParaRPr lang="en-US" dirty="0"/>
            </a:p>
          </p:txBody>
        </p:sp>
        <p:sp>
          <p:nvSpPr>
            <p:cNvPr id="37" name="Rectangle 36">
              <a:extLst>
                <a:ext uri="{FF2B5EF4-FFF2-40B4-BE49-F238E27FC236}">
                  <a16:creationId xmlns:a16="http://schemas.microsoft.com/office/drawing/2014/main" id="{01A11E3A-2536-9C42-A78F-1EAF4142804A}"/>
                </a:ext>
              </a:extLst>
            </p:cNvPr>
            <p:cNvSpPr/>
            <p:nvPr/>
          </p:nvSpPr>
          <p:spPr>
            <a:xfrm>
              <a:off x="6869665" y="2213933"/>
              <a:ext cx="282450" cy="369332"/>
            </a:xfrm>
            <a:prstGeom prst="rect">
              <a:avLst/>
            </a:prstGeom>
          </p:spPr>
          <p:txBody>
            <a:bodyPr wrap="none">
              <a:spAutoFit/>
            </a:bodyPr>
            <a:lstStyle/>
            <a:p>
              <a:r>
                <a:rPr lang="en-US" b="1" dirty="0">
                  <a:solidFill>
                    <a:srgbClr val="FFC000"/>
                  </a:solidFill>
                </a:rPr>
                <a:t>L</a:t>
              </a:r>
              <a:endParaRPr lang="en-US" dirty="0"/>
            </a:p>
          </p:txBody>
        </p:sp>
        <p:sp>
          <p:nvSpPr>
            <p:cNvPr id="38" name="Rectangle 37">
              <a:extLst>
                <a:ext uri="{FF2B5EF4-FFF2-40B4-BE49-F238E27FC236}">
                  <a16:creationId xmlns:a16="http://schemas.microsoft.com/office/drawing/2014/main" id="{E822A5AD-4344-5048-8976-E630F5B0285D}"/>
                </a:ext>
              </a:extLst>
            </p:cNvPr>
            <p:cNvSpPr/>
            <p:nvPr/>
          </p:nvSpPr>
          <p:spPr>
            <a:xfrm>
              <a:off x="6329496" y="2235126"/>
              <a:ext cx="282450" cy="369332"/>
            </a:xfrm>
            <a:prstGeom prst="rect">
              <a:avLst/>
            </a:prstGeom>
          </p:spPr>
          <p:txBody>
            <a:bodyPr wrap="none">
              <a:spAutoFit/>
            </a:bodyPr>
            <a:lstStyle/>
            <a:p>
              <a:r>
                <a:rPr lang="en-US" b="1" dirty="0">
                  <a:solidFill>
                    <a:srgbClr val="FFC000"/>
                  </a:solidFill>
                </a:rPr>
                <a:t>L</a:t>
              </a:r>
              <a:endParaRPr lang="en-US" dirty="0"/>
            </a:p>
          </p:txBody>
        </p:sp>
        <p:sp>
          <p:nvSpPr>
            <p:cNvPr id="39" name="Rectangle 38">
              <a:extLst>
                <a:ext uri="{FF2B5EF4-FFF2-40B4-BE49-F238E27FC236}">
                  <a16:creationId xmlns:a16="http://schemas.microsoft.com/office/drawing/2014/main" id="{B743C9B6-1D7C-8548-AEE2-B0B69E283923}"/>
                </a:ext>
              </a:extLst>
            </p:cNvPr>
            <p:cNvSpPr/>
            <p:nvPr/>
          </p:nvSpPr>
          <p:spPr>
            <a:xfrm>
              <a:off x="4987912" y="1903748"/>
              <a:ext cx="282450" cy="369332"/>
            </a:xfrm>
            <a:prstGeom prst="rect">
              <a:avLst/>
            </a:prstGeom>
          </p:spPr>
          <p:txBody>
            <a:bodyPr wrap="none">
              <a:spAutoFit/>
            </a:bodyPr>
            <a:lstStyle/>
            <a:p>
              <a:r>
                <a:rPr lang="en-US" b="1" dirty="0">
                  <a:solidFill>
                    <a:srgbClr val="FFC000"/>
                  </a:solidFill>
                </a:rPr>
                <a:t>L</a:t>
              </a:r>
              <a:endParaRPr lang="en-US" dirty="0"/>
            </a:p>
          </p:txBody>
        </p:sp>
        <p:sp>
          <p:nvSpPr>
            <p:cNvPr id="40" name="Rectangle 39">
              <a:extLst>
                <a:ext uri="{FF2B5EF4-FFF2-40B4-BE49-F238E27FC236}">
                  <a16:creationId xmlns:a16="http://schemas.microsoft.com/office/drawing/2014/main" id="{2CD19DAA-3BEC-C44F-8AC4-840E83D70ED5}"/>
                </a:ext>
              </a:extLst>
            </p:cNvPr>
            <p:cNvSpPr/>
            <p:nvPr/>
          </p:nvSpPr>
          <p:spPr>
            <a:xfrm>
              <a:off x="6318924" y="783727"/>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41" name="Rectangle 40">
              <a:extLst>
                <a:ext uri="{FF2B5EF4-FFF2-40B4-BE49-F238E27FC236}">
                  <a16:creationId xmlns:a16="http://schemas.microsoft.com/office/drawing/2014/main" id="{98EC5EFA-E811-0842-83D9-5A8686F9A6D7}"/>
                </a:ext>
              </a:extLst>
            </p:cNvPr>
            <p:cNvSpPr/>
            <p:nvPr/>
          </p:nvSpPr>
          <p:spPr>
            <a:xfrm>
              <a:off x="6446676" y="1295227"/>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42" name="Rectangle 41">
              <a:extLst>
                <a:ext uri="{FF2B5EF4-FFF2-40B4-BE49-F238E27FC236}">
                  <a16:creationId xmlns:a16="http://schemas.microsoft.com/office/drawing/2014/main" id="{15D2123C-8F4C-4340-BFEC-EB74C2829C68}"/>
                </a:ext>
              </a:extLst>
            </p:cNvPr>
            <p:cNvSpPr/>
            <p:nvPr/>
          </p:nvSpPr>
          <p:spPr>
            <a:xfrm>
              <a:off x="6797599" y="1269808"/>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43" name="Rectangle 42">
              <a:extLst>
                <a:ext uri="{FF2B5EF4-FFF2-40B4-BE49-F238E27FC236}">
                  <a16:creationId xmlns:a16="http://schemas.microsoft.com/office/drawing/2014/main" id="{39322199-1AB9-9645-815D-6B9DEDBEC644}"/>
                </a:ext>
              </a:extLst>
            </p:cNvPr>
            <p:cNvSpPr/>
            <p:nvPr/>
          </p:nvSpPr>
          <p:spPr>
            <a:xfrm>
              <a:off x="5940675" y="1517748"/>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44" name="Rectangle 43">
              <a:extLst>
                <a:ext uri="{FF2B5EF4-FFF2-40B4-BE49-F238E27FC236}">
                  <a16:creationId xmlns:a16="http://schemas.microsoft.com/office/drawing/2014/main" id="{56F9B26C-42F6-0346-AE11-7F704DC093E0}"/>
                </a:ext>
              </a:extLst>
            </p:cNvPr>
            <p:cNvSpPr/>
            <p:nvPr/>
          </p:nvSpPr>
          <p:spPr>
            <a:xfrm>
              <a:off x="5585631" y="1560836"/>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45" name="Rectangle 44">
              <a:extLst>
                <a:ext uri="{FF2B5EF4-FFF2-40B4-BE49-F238E27FC236}">
                  <a16:creationId xmlns:a16="http://schemas.microsoft.com/office/drawing/2014/main" id="{FD551605-F773-E94E-B780-BE1A9D270410}"/>
                </a:ext>
              </a:extLst>
            </p:cNvPr>
            <p:cNvSpPr/>
            <p:nvPr/>
          </p:nvSpPr>
          <p:spPr>
            <a:xfrm>
              <a:off x="5232654" y="1483337"/>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46" name="Rectangle 45">
              <a:extLst>
                <a:ext uri="{FF2B5EF4-FFF2-40B4-BE49-F238E27FC236}">
                  <a16:creationId xmlns:a16="http://schemas.microsoft.com/office/drawing/2014/main" id="{6FEB6806-DC14-B042-8D6D-E4BE7EAAF330}"/>
                </a:ext>
              </a:extLst>
            </p:cNvPr>
            <p:cNvSpPr/>
            <p:nvPr/>
          </p:nvSpPr>
          <p:spPr>
            <a:xfrm>
              <a:off x="6426810" y="1843974"/>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47" name="Rectangle 46">
              <a:extLst>
                <a:ext uri="{FF2B5EF4-FFF2-40B4-BE49-F238E27FC236}">
                  <a16:creationId xmlns:a16="http://schemas.microsoft.com/office/drawing/2014/main" id="{2E41F4E1-94C2-3546-A9A7-57916C185CB5}"/>
                </a:ext>
              </a:extLst>
            </p:cNvPr>
            <p:cNvSpPr/>
            <p:nvPr/>
          </p:nvSpPr>
          <p:spPr>
            <a:xfrm>
              <a:off x="5039998" y="1251663"/>
              <a:ext cx="282450" cy="369332"/>
            </a:xfrm>
            <a:prstGeom prst="rect">
              <a:avLst/>
            </a:prstGeom>
          </p:spPr>
          <p:txBody>
            <a:bodyPr wrap="none">
              <a:spAutoFit/>
            </a:bodyPr>
            <a:lstStyle/>
            <a:p>
              <a:r>
                <a:rPr lang="en-US" b="1" dirty="0">
                  <a:solidFill>
                    <a:srgbClr val="FFC000"/>
                  </a:solidFill>
                </a:rPr>
                <a:t>L</a:t>
              </a:r>
              <a:endParaRPr lang="en-US" dirty="0"/>
            </a:p>
          </p:txBody>
        </p:sp>
        <p:sp>
          <p:nvSpPr>
            <p:cNvPr id="48" name="Rectangle 47">
              <a:extLst>
                <a:ext uri="{FF2B5EF4-FFF2-40B4-BE49-F238E27FC236}">
                  <a16:creationId xmlns:a16="http://schemas.microsoft.com/office/drawing/2014/main" id="{40317A7F-0B91-4B4B-AF4B-C3F49A59F0FB}"/>
                </a:ext>
              </a:extLst>
            </p:cNvPr>
            <p:cNvSpPr/>
            <p:nvPr/>
          </p:nvSpPr>
          <p:spPr>
            <a:xfrm>
              <a:off x="5185972" y="513500"/>
              <a:ext cx="293670" cy="369332"/>
            </a:xfrm>
            <a:prstGeom prst="rect">
              <a:avLst/>
            </a:prstGeom>
          </p:spPr>
          <p:txBody>
            <a:bodyPr wrap="none">
              <a:spAutoFit/>
            </a:bodyPr>
            <a:lstStyle/>
            <a:p>
              <a:r>
                <a:rPr lang="en-US" b="1" dirty="0">
                  <a:solidFill>
                    <a:srgbClr val="FFFF00"/>
                  </a:solidFill>
                </a:rPr>
                <a:t>S</a:t>
              </a:r>
              <a:endParaRPr lang="en-US" dirty="0"/>
            </a:p>
          </p:txBody>
        </p:sp>
        <p:sp>
          <p:nvSpPr>
            <p:cNvPr id="49" name="Rectangle 48">
              <a:extLst>
                <a:ext uri="{FF2B5EF4-FFF2-40B4-BE49-F238E27FC236}">
                  <a16:creationId xmlns:a16="http://schemas.microsoft.com/office/drawing/2014/main" id="{AF19B410-E0D6-D343-A2D8-7AD8C33AF636}"/>
                </a:ext>
              </a:extLst>
            </p:cNvPr>
            <p:cNvSpPr/>
            <p:nvPr/>
          </p:nvSpPr>
          <p:spPr>
            <a:xfrm>
              <a:off x="5770327" y="1090768"/>
              <a:ext cx="293670" cy="369332"/>
            </a:xfrm>
            <a:prstGeom prst="rect">
              <a:avLst/>
            </a:prstGeom>
          </p:spPr>
          <p:txBody>
            <a:bodyPr wrap="none">
              <a:spAutoFit/>
            </a:bodyPr>
            <a:lstStyle/>
            <a:p>
              <a:r>
                <a:rPr lang="en-US" b="1" dirty="0">
                  <a:solidFill>
                    <a:srgbClr val="FFFF00"/>
                  </a:solidFill>
                </a:rPr>
                <a:t>S</a:t>
              </a:r>
              <a:endParaRPr lang="en-US" dirty="0"/>
            </a:p>
          </p:txBody>
        </p:sp>
        <p:pic>
          <p:nvPicPr>
            <p:cNvPr id="50" name="Picture 49" descr="A close - up of a paper&#10;&#10;Description automatically generated with low confidence">
              <a:extLst>
                <a:ext uri="{FF2B5EF4-FFF2-40B4-BE49-F238E27FC236}">
                  <a16:creationId xmlns:a16="http://schemas.microsoft.com/office/drawing/2014/main" id="{5392A977-2DE1-C443-B0AA-1F9574FB5A9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29992" y="2679290"/>
              <a:ext cx="3650400" cy="2262163"/>
            </a:xfrm>
            <a:prstGeom prst="rect">
              <a:avLst/>
            </a:prstGeom>
          </p:spPr>
        </p:pic>
        <p:sp>
          <p:nvSpPr>
            <p:cNvPr id="51" name="Rectangle 50">
              <a:extLst>
                <a:ext uri="{FF2B5EF4-FFF2-40B4-BE49-F238E27FC236}">
                  <a16:creationId xmlns:a16="http://schemas.microsoft.com/office/drawing/2014/main" id="{21E05EAA-86FD-664B-9760-15C5510CFE1A}"/>
                </a:ext>
              </a:extLst>
            </p:cNvPr>
            <p:cNvSpPr/>
            <p:nvPr/>
          </p:nvSpPr>
          <p:spPr>
            <a:xfrm>
              <a:off x="1315924" y="2780992"/>
              <a:ext cx="293670" cy="369332"/>
            </a:xfrm>
            <a:prstGeom prst="rect">
              <a:avLst/>
            </a:prstGeom>
          </p:spPr>
          <p:txBody>
            <a:bodyPr wrap="none">
              <a:spAutoFit/>
            </a:bodyPr>
            <a:lstStyle/>
            <a:p>
              <a:r>
                <a:rPr lang="en-US" b="1" dirty="0">
                  <a:solidFill>
                    <a:srgbClr val="FFFF00"/>
                  </a:solidFill>
                </a:rPr>
                <a:t>S</a:t>
              </a:r>
              <a:endParaRPr lang="en-US" dirty="0"/>
            </a:p>
          </p:txBody>
        </p:sp>
        <p:sp>
          <p:nvSpPr>
            <p:cNvPr id="52" name="Rectangle 51">
              <a:extLst>
                <a:ext uri="{FF2B5EF4-FFF2-40B4-BE49-F238E27FC236}">
                  <a16:creationId xmlns:a16="http://schemas.microsoft.com/office/drawing/2014/main" id="{B63AD358-512A-AA42-B261-8CB9D00A151D}"/>
                </a:ext>
              </a:extLst>
            </p:cNvPr>
            <p:cNvSpPr/>
            <p:nvPr/>
          </p:nvSpPr>
          <p:spPr>
            <a:xfrm>
              <a:off x="2589937" y="3102170"/>
              <a:ext cx="293670" cy="369332"/>
            </a:xfrm>
            <a:prstGeom prst="rect">
              <a:avLst/>
            </a:prstGeom>
          </p:spPr>
          <p:txBody>
            <a:bodyPr wrap="none">
              <a:spAutoFit/>
            </a:bodyPr>
            <a:lstStyle/>
            <a:p>
              <a:r>
                <a:rPr lang="en-US" b="1" dirty="0">
                  <a:solidFill>
                    <a:srgbClr val="FFFF00"/>
                  </a:solidFill>
                </a:rPr>
                <a:t>S</a:t>
              </a:r>
              <a:endParaRPr lang="en-US" dirty="0"/>
            </a:p>
          </p:txBody>
        </p:sp>
        <p:sp>
          <p:nvSpPr>
            <p:cNvPr id="53" name="Rectangle 52">
              <a:extLst>
                <a:ext uri="{FF2B5EF4-FFF2-40B4-BE49-F238E27FC236}">
                  <a16:creationId xmlns:a16="http://schemas.microsoft.com/office/drawing/2014/main" id="{CE464CA6-09F1-F444-9455-0EF21C70AC62}"/>
                </a:ext>
              </a:extLst>
            </p:cNvPr>
            <p:cNvSpPr/>
            <p:nvPr/>
          </p:nvSpPr>
          <p:spPr>
            <a:xfrm>
              <a:off x="1299215" y="3452299"/>
              <a:ext cx="293670" cy="369332"/>
            </a:xfrm>
            <a:prstGeom prst="rect">
              <a:avLst/>
            </a:prstGeom>
          </p:spPr>
          <p:txBody>
            <a:bodyPr wrap="none">
              <a:spAutoFit/>
            </a:bodyPr>
            <a:lstStyle/>
            <a:p>
              <a:r>
                <a:rPr lang="en-US" b="1" dirty="0">
                  <a:solidFill>
                    <a:srgbClr val="FFFF00"/>
                  </a:solidFill>
                </a:rPr>
                <a:t>S</a:t>
              </a:r>
              <a:endParaRPr lang="en-US" dirty="0"/>
            </a:p>
          </p:txBody>
        </p:sp>
        <p:sp>
          <p:nvSpPr>
            <p:cNvPr id="54" name="Rectangle 53">
              <a:extLst>
                <a:ext uri="{FF2B5EF4-FFF2-40B4-BE49-F238E27FC236}">
                  <a16:creationId xmlns:a16="http://schemas.microsoft.com/office/drawing/2014/main" id="{604FDD0F-7F9D-1F4D-8BB0-581C5BB96CB5}"/>
                </a:ext>
              </a:extLst>
            </p:cNvPr>
            <p:cNvSpPr/>
            <p:nvPr/>
          </p:nvSpPr>
          <p:spPr>
            <a:xfrm>
              <a:off x="2775590" y="3471502"/>
              <a:ext cx="293670" cy="369332"/>
            </a:xfrm>
            <a:prstGeom prst="rect">
              <a:avLst/>
            </a:prstGeom>
          </p:spPr>
          <p:txBody>
            <a:bodyPr wrap="none">
              <a:spAutoFit/>
            </a:bodyPr>
            <a:lstStyle/>
            <a:p>
              <a:r>
                <a:rPr lang="en-US" b="1" dirty="0">
                  <a:solidFill>
                    <a:srgbClr val="FFFF00"/>
                  </a:solidFill>
                </a:rPr>
                <a:t>S</a:t>
              </a:r>
              <a:endParaRPr lang="en-US" dirty="0"/>
            </a:p>
          </p:txBody>
        </p:sp>
        <p:sp>
          <p:nvSpPr>
            <p:cNvPr id="55" name="Rectangle 54">
              <a:extLst>
                <a:ext uri="{FF2B5EF4-FFF2-40B4-BE49-F238E27FC236}">
                  <a16:creationId xmlns:a16="http://schemas.microsoft.com/office/drawing/2014/main" id="{42D21C6C-6B87-2346-A3A1-EB9E7D592651}"/>
                </a:ext>
              </a:extLst>
            </p:cNvPr>
            <p:cNvSpPr/>
            <p:nvPr/>
          </p:nvSpPr>
          <p:spPr>
            <a:xfrm>
              <a:off x="1484868" y="3811418"/>
              <a:ext cx="293670" cy="369332"/>
            </a:xfrm>
            <a:prstGeom prst="rect">
              <a:avLst/>
            </a:prstGeom>
          </p:spPr>
          <p:txBody>
            <a:bodyPr wrap="none">
              <a:spAutoFit/>
            </a:bodyPr>
            <a:lstStyle/>
            <a:p>
              <a:r>
                <a:rPr lang="en-US" b="1" dirty="0">
                  <a:solidFill>
                    <a:srgbClr val="FFFF00"/>
                  </a:solidFill>
                </a:rPr>
                <a:t>S</a:t>
              </a:r>
              <a:endParaRPr lang="en-US" dirty="0"/>
            </a:p>
          </p:txBody>
        </p:sp>
        <p:sp>
          <p:nvSpPr>
            <p:cNvPr id="56" name="Rectangle 55">
              <a:extLst>
                <a:ext uri="{FF2B5EF4-FFF2-40B4-BE49-F238E27FC236}">
                  <a16:creationId xmlns:a16="http://schemas.microsoft.com/office/drawing/2014/main" id="{C45388FA-392F-F440-8BDA-C696FF96941F}"/>
                </a:ext>
              </a:extLst>
            </p:cNvPr>
            <p:cNvSpPr/>
            <p:nvPr/>
          </p:nvSpPr>
          <p:spPr>
            <a:xfrm>
              <a:off x="1847990" y="3899974"/>
              <a:ext cx="293670" cy="369332"/>
            </a:xfrm>
            <a:prstGeom prst="rect">
              <a:avLst/>
            </a:prstGeom>
          </p:spPr>
          <p:txBody>
            <a:bodyPr wrap="none">
              <a:spAutoFit/>
            </a:bodyPr>
            <a:lstStyle/>
            <a:p>
              <a:r>
                <a:rPr lang="en-US" b="1" dirty="0">
                  <a:solidFill>
                    <a:srgbClr val="FFFF00"/>
                  </a:solidFill>
                </a:rPr>
                <a:t>S</a:t>
              </a:r>
              <a:endParaRPr lang="en-US" dirty="0"/>
            </a:p>
          </p:txBody>
        </p:sp>
        <p:sp>
          <p:nvSpPr>
            <p:cNvPr id="57" name="Rectangle 56">
              <a:extLst>
                <a:ext uri="{FF2B5EF4-FFF2-40B4-BE49-F238E27FC236}">
                  <a16:creationId xmlns:a16="http://schemas.microsoft.com/office/drawing/2014/main" id="{A21DCDEB-3BB0-0B41-B89C-4CC59F92608E}"/>
                </a:ext>
              </a:extLst>
            </p:cNvPr>
            <p:cNvSpPr/>
            <p:nvPr/>
          </p:nvSpPr>
          <p:spPr>
            <a:xfrm>
              <a:off x="2211112" y="3840834"/>
              <a:ext cx="293670" cy="369332"/>
            </a:xfrm>
            <a:prstGeom prst="rect">
              <a:avLst/>
            </a:prstGeom>
          </p:spPr>
          <p:txBody>
            <a:bodyPr wrap="none">
              <a:spAutoFit/>
            </a:bodyPr>
            <a:lstStyle/>
            <a:p>
              <a:r>
                <a:rPr lang="en-US" b="1" dirty="0">
                  <a:solidFill>
                    <a:srgbClr val="FFFF00"/>
                  </a:solidFill>
                </a:rPr>
                <a:t>S</a:t>
              </a:r>
              <a:endParaRPr lang="en-US" dirty="0"/>
            </a:p>
          </p:txBody>
        </p:sp>
        <p:sp>
          <p:nvSpPr>
            <p:cNvPr id="58" name="Rectangle 57">
              <a:extLst>
                <a:ext uri="{FF2B5EF4-FFF2-40B4-BE49-F238E27FC236}">
                  <a16:creationId xmlns:a16="http://schemas.microsoft.com/office/drawing/2014/main" id="{D933033B-1E8C-BD43-85DD-5BD5D1387170}"/>
                </a:ext>
              </a:extLst>
            </p:cNvPr>
            <p:cNvSpPr/>
            <p:nvPr/>
          </p:nvSpPr>
          <p:spPr>
            <a:xfrm>
              <a:off x="3144724" y="3471767"/>
              <a:ext cx="293670" cy="369332"/>
            </a:xfrm>
            <a:prstGeom prst="rect">
              <a:avLst/>
            </a:prstGeom>
          </p:spPr>
          <p:txBody>
            <a:bodyPr wrap="none">
              <a:spAutoFit/>
            </a:bodyPr>
            <a:lstStyle/>
            <a:p>
              <a:r>
                <a:rPr lang="en-US" b="1" dirty="0">
                  <a:solidFill>
                    <a:srgbClr val="FFFF00"/>
                  </a:solidFill>
                </a:rPr>
                <a:t>S</a:t>
              </a:r>
              <a:endParaRPr lang="en-US" dirty="0"/>
            </a:p>
          </p:txBody>
        </p:sp>
        <p:sp>
          <p:nvSpPr>
            <p:cNvPr id="59" name="Rectangle 58">
              <a:extLst>
                <a:ext uri="{FF2B5EF4-FFF2-40B4-BE49-F238E27FC236}">
                  <a16:creationId xmlns:a16="http://schemas.microsoft.com/office/drawing/2014/main" id="{6905B49B-FC28-ED45-91E5-A8ED52DDC36A}"/>
                </a:ext>
              </a:extLst>
            </p:cNvPr>
            <p:cNvSpPr/>
            <p:nvPr/>
          </p:nvSpPr>
          <p:spPr>
            <a:xfrm>
              <a:off x="3155944" y="4474728"/>
              <a:ext cx="282450" cy="369332"/>
            </a:xfrm>
            <a:prstGeom prst="rect">
              <a:avLst/>
            </a:prstGeom>
          </p:spPr>
          <p:txBody>
            <a:bodyPr wrap="none">
              <a:spAutoFit/>
            </a:bodyPr>
            <a:lstStyle/>
            <a:p>
              <a:r>
                <a:rPr lang="en-US" b="1" dirty="0">
                  <a:solidFill>
                    <a:srgbClr val="FFC000"/>
                  </a:solidFill>
                </a:rPr>
                <a:t>L</a:t>
              </a:r>
              <a:endParaRPr lang="en-US" dirty="0"/>
            </a:p>
          </p:txBody>
        </p:sp>
        <p:sp>
          <p:nvSpPr>
            <p:cNvPr id="60" name="Rectangle 59">
              <a:extLst>
                <a:ext uri="{FF2B5EF4-FFF2-40B4-BE49-F238E27FC236}">
                  <a16:creationId xmlns:a16="http://schemas.microsoft.com/office/drawing/2014/main" id="{9BD08CD5-BBCD-824E-9346-531C08E4AD87}"/>
                </a:ext>
              </a:extLst>
            </p:cNvPr>
            <p:cNvSpPr/>
            <p:nvPr/>
          </p:nvSpPr>
          <p:spPr>
            <a:xfrm>
              <a:off x="2615775" y="4495921"/>
              <a:ext cx="282450" cy="369332"/>
            </a:xfrm>
            <a:prstGeom prst="rect">
              <a:avLst/>
            </a:prstGeom>
          </p:spPr>
          <p:txBody>
            <a:bodyPr wrap="none">
              <a:spAutoFit/>
            </a:bodyPr>
            <a:lstStyle/>
            <a:p>
              <a:r>
                <a:rPr lang="en-US" b="1" dirty="0">
                  <a:solidFill>
                    <a:srgbClr val="FFC000"/>
                  </a:solidFill>
                </a:rPr>
                <a:t>L</a:t>
              </a:r>
              <a:endParaRPr lang="en-US" dirty="0"/>
            </a:p>
          </p:txBody>
        </p:sp>
        <p:sp>
          <p:nvSpPr>
            <p:cNvPr id="61" name="Rectangle 60">
              <a:extLst>
                <a:ext uri="{FF2B5EF4-FFF2-40B4-BE49-F238E27FC236}">
                  <a16:creationId xmlns:a16="http://schemas.microsoft.com/office/drawing/2014/main" id="{395AABB8-B97B-4748-A791-968A0FB9B577}"/>
                </a:ext>
              </a:extLst>
            </p:cNvPr>
            <p:cNvSpPr/>
            <p:nvPr/>
          </p:nvSpPr>
          <p:spPr>
            <a:xfrm>
              <a:off x="1274191" y="4164543"/>
              <a:ext cx="282450" cy="369332"/>
            </a:xfrm>
            <a:prstGeom prst="rect">
              <a:avLst/>
            </a:prstGeom>
          </p:spPr>
          <p:txBody>
            <a:bodyPr wrap="none">
              <a:spAutoFit/>
            </a:bodyPr>
            <a:lstStyle/>
            <a:p>
              <a:r>
                <a:rPr lang="en-US" b="1" dirty="0">
                  <a:solidFill>
                    <a:srgbClr val="FFC000"/>
                  </a:solidFill>
                </a:rPr>
                <a:t>L</a:t>
              </a:r>
              <a:endParaRPr lang="en-US" dirty="0"/>
            </a:p>
          </p:txBody>
        </p:sp>
        <p:sp>
          <p:nvSpPr>
            <p:cNvPr id="62" name="Rectangle 61">
              <a:extLst>
                <a:ext uri="{FF2B5EF4-FFF2-40B4-BE49-F238E27FC236}">
                  <a16:creationId xmlns:a16="http://schemas.microsoft.com/office/drawing/2014/main" id="{76E79C5C-9B27-BC48-BEED-F58F99E7339A}"/>
                </a:ext>
              </a:extLst>
            </p:cNvPr>
            <p:cNvSpPr/>
            <p:nvPr/>
          </p:nvSpPr>
          <p:spPr>
            <a:xfrm>
              <a:off x="2605203" y="3044522"/>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63" name="Rectangle 62">
              <a:extLst>
                <a:ext uri="{FF2B5EF4-FFF2-40B4-BE49-F238E27FC236}">
                  <a16:creationId xmlns:a16="http://schemas.microsoft.com/office/drawing/2014/main" id="{691A43AC-9CCF-E04C-8694-2253B1B2FD64}"/>
                </a:ext>
              </a:extLst>
            </p:cNvPr>
            <p:cNvSpPr/>
            <p:nvPr/>
          </p:nvSpPr>
          <p:spPr>
            <a:xfrm>
              <a:off x="2732955" y="3556022"/>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64" name="Rectangle 63">
              <a:extLst>
                <a:ext uri="{FF2B5EF4-FFF2-40B4-BE49-F238E27FC236}">
                  <a16:creationId xmlns:a16="http://schemas.microsoft.com/office/drawing/2014/main" id="{F92FA2FB-6EE4-084A-8A2B-027441E1D79D}"/>
                </a:ext>
              </a:extLst>
            </p:cNvPr>
            <p:cNvSpPr/>
            <p:nvPr/>
          </p:nvSpPr>
          <p:spPr>
            <a:xfrm>
              <a:off x="3083878" y="3530603"/>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65" name="Rectangle 64">
              <a:extLst>
                <a:ext uri="{FF2B5EF4-FFF2-40B4-BE49-F238E27FC236}">
                  <a16:creationId xmlns:a16="http://schemas.microsoft.com/office/drawing/2014/main" id="{52AF347B-BB0C-8942-A0A2-6F1CAF23CFB5}"/>
                </a:ext>
              </a:extLst>
            </p:cNvPr>
            <p:cNvSpPr/>
            <p:nvPr/>
          </p:nvSpPr>
          <p:spPr>
            <a:xfrm>
              <a:off x="2226954" y="3778543"/>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66" name="Rectangle 65">
              <a:extLst>
                <a:ext uri="{FF2B5EF4-FFF2-40B4-BE49-F238E27FC236}">
                  <a16:creationId xmlns:a16="http://schemas.microsoft.com/office/drawing/2014/main" id="{CBF0EAE0-5F5A-9848-8386-D378AE56E84C}"/>
                </a:ext>
              </a:extLst>
            </p:cNvPr>
            <p:cNvSpPr/>
            <p:nvPr/>
          </p:nvSpPr>
          <p:spPr>
            <a:xfrm>
              <a:off x="1871910" y="3821631"/>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67" name="Rectangle 66">
              <a:extLst>
                <a:ext uri="{FF2B5EF4-FFF2-40B4-BE49-F238E27FC236}">
                  <a16:creationId xmlns:a16="http://schemas.microsoft.com/office/drawing/2014/main" id="{9268ACBC-7B3A-A444-BB3F-31F81584E76D}"/>
                </a:ext>
              </a:extLst>
            </p:cNvPr>
            <p:cNvSpPr/>
            <p:nvPr/>
          </p:nvSpPr>
          <p:spPr>
            <a:xfrm>
              <a:off x="1518933" y="3744132"/>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68" name="Rectangle 67">
              <a:extLst>
                <a:ext uri="{FF2B5EF4-FFF2-40B4-BE49-F238E27FC236}">
                  <a16:creationId xmlns:a16="http://schemas.microsoft.com/office/drawing/2014/main" id="{F3D859CC-4B21-1E44-86F1-20A2748333EC}"/>
                </a:ext>
              </a:extLst>
            </p:cNvPr>
            <p:cNvSpPr/>
            <p:nvPr/>
          </p:nvSpPr>
          <p:spPr>
            <a:xfrm>
              <a:off x="2713089" y="4104769"/>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69" name="Rectangle 68">
              <a:extLst>
                <a:ext uri="{FF2B5EF4-FFF2-40B4-BE49-F238E27FC236}">
                  <a16:creationId xmlns:a16="http://schemas.microsoft.com/office/drawing/2014/main" id="{56A19C48-9B47-DE49-8E52-A4AF1BADE29D}"/>
                </a:ext>
              </a:extLst>
            </p:cNvPr>
            <p:cNvSpPr/>
            <p:nvPr/>
          </p:nvSpPr>
          <p:spPr>
            <a:xfrm>
              <a:off x="1326277" y="3512458"/>
              <a:ext cx="282450" cy="369332"/>
            </a:xfrm>
            <a:prstGeom prst="rect">
              <a:avLst/>
            </a:prstGeom>
          </p:spPr>
          <p:txBody>
            <a:bodyPr wrap="none">
              <a:spAutoFit/>
            </a:bodyPr>
            <a:lstStyle/>
            <a:p>
              <a:r>
                <a:rPr lang="en-US" b="1" dirty="0">
                  <a:solidFill>
                    <a:srgbClr val="FFC000"/>
                  </a:solidFill>
                </a:rPr>
                <a:t>L</a:t>
              </a:r>
              <a:endParaRPr lang="en-US" dirty="0"/>
            </a:p>
          </p:txBody>
        </p:sp>
        <p:sp>
          <p:nvSpPr>
            <p:cNvPr id="70" name="Rectangle 69">
              <a:extLst>
                <a:ext uri="{FF2B5EF4-FFF2-40B4-BE49-F238E27FC236}">
                  <a16:creationId xmlns:a16="http://schemas.microsoft.com/office/drawing/2014/main" id="{03ADE3F5-375A-334D-B323-CBC98B518C4B}"/>
                </a:ext>
              </a:extLst>
            </p:cNvPr>
            <p:cNvSpPr/>
            <p:nvPr/>
          </p:nvSpPr>
          <p:spPr>
            <a:xfrm>
              <a:off x="1292523" y="4239540"/>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71" name="Rectangle 70">
              <a:extLst>
                <a:ext uri="{FF2B5EF4-FFF2-40B4-BE49-F238E27FC236}">
                  <a16:creationId xmlns:a16="http://schemas.microsoft.com/office/drawing/2014/main" id="{A44AF316-187B-DF49-9C80-B89F00E98C1B}"/>
                </a:ext>
              </a:extLst>
            </p:cNvPr>
            <p:cNvSpPr/>
            <p:nvPr/>
          </p:nvSpPr>
          <p:spPr>
            <a:xfrm>
              <a:off x="1349253" y="2814889"/>
              <a:ext cx="282450" cy="369332"/>
            </a:xfrm>
            <a:prstGeom prst="rect">
              <a:avLst/>
            </a:prstGeom>
          </p:spPr>
          <p:txBody>
            <a:bodyPr wrap="none">
              <a:spAutoFit/>
            </a:bodyPr>
            <a:lstStyle/>
            <a:p>
              <a:r>
                <a:rPr lang="en-US" b="1" dirty="0">
                  <a:solidFill>
                    <a:srgbClr val="FFC000"/>
                  </a:solidFill>
                </a:rPr>
                <a:t>L</a:t>
              </a:r>
              <a:endParaRPr lang="en-US" dirty="0"/>
            </a:p>
          </p:txBody>
        </p:sp>
        <p:sp>
          <p:nvSpPr>
            <p:cNvPr id="72" name="Rectangle 71">
              <a:extLst>
                <a:ext uri="{FF2B5EF4-FFF2-40B4-BE49-F238E27FC236}">
                  <a16:creationId xmlns:a16="http://schemas.microsoft.com/office/drawing/2014/main" id="{EF25BCC8-C623-AD4C-919A-F4C4FE4AC838}"/>
                </a:ext>
              </a:extLst>
            </p:cNvPr>
            <p:cNvSpPr/>
            <p:nvPr/>
          </p:nvSpPr>
          <p:spPr>
            <a:xfrm>
              <a:off x="1479454" y="2788055"/>
              <a:ext cx="293670" cy="369332"/>
            </a:xfrm>
            <a:prstGeom prst="rect">
              <a:avLst/>
            </a:prstGeom>
          </p:spPr>
          <p:txBody>
            <a:bodyPr wrap="none">
              <a:spAutoFit/>
            </a:bodyPr>
            <a:lstStyle/>
            <a:p>
              <a:r>
                <a:rPr lang="en-US" b="1" dirty="0">
                  <a:solidFill>
                    <a:srgbClr val="FFFF00"/>
                  </a:solidFill>
                </a:rPr>
                <a:t>S</a:t>
              </a:r>
              <a:endParaRPr lang="en-US" dirty="0"/>
            </a:p>
          </p:txBody>
        </p:sp>
        <p:sp>
          <p:nvSpPr>
            <p:cNvPr id="73" name="Rectangle 72">
              <a:extLst>
                <a:ext uri="{FF2B5EF4-FFF2-40B4-BE49-F238E27FC236}">
                  <a16:creationId xmlns:a16="http://schemas.microsoft.com/office/drawing/2014/main" id="{C033D081-EA5A-DD4F-8EE5-34FD877BEDCD}"/>
                </a:ext>
              </a:extLst>
            </p:cNvPr>
            <p:cNvSpPr/>
            <p:nvPr/>
          </p:nvSpPr>
          <p:spPr>
            <a:xfrm>
              <a:off x="2064277" y="3349112"/>
              <a:ext cx="293670" cy="369332"/>
            </a:xfrm>
            <a:prstGeom prst="rect">
              <a:avLst/>
            </a:prstGeom>
          </p:spPr>
          <p:txBody>
            <a:bodyPr wrap="none">
              <a:spAutoFit/>
            </a:bodyPr>
            <a:lstStyle/>
            <a:p>
              <a:r>
                <a:rPr lang="en-US" b="1" dirty="0">
                  <a:solidFill>
                    <a:srgbClr val="FFFF00"/>
                  </a:solidFill>
                </a:rPr>
                <a:t>S</a:t>
              </a:r>
              <a:endParaRPr lang="en-US" dirty="0"/>
            </a:p>
          </p:txBody>
        </p:sp>
        <p:pic>
          <p:nvPicPr>
            <p:cNvPr id="74" name="Picture 73" descr="A picture containing shoji, building&#10;&#10;Description automatically generated">
              <a:extLst>
                <a:ext uri="{FF2B5EF4-FFF2-40B4-BE49-F238E27FC236}">
                  <a16:creationId xmlns:a16="http://schemas.microsoft.com/office/drawing/2014/main" id="{A8CD7CB4-5AAF-8E41-9F9F-11D68EA1685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549844" y="2707262"/>
              <a:ext cx="3650866" cy="2217600"/>
            </a:xfrm>
            <a:prstGeom prst="rect">
              <a:avLst/>
            </a:prstGeom>
          </p:spPr>
        </p:pic>
        <p:sp>
          <p:nvSpPr>
            <p:cNvPr id="75" name="Rectangle 74">
              <a:extLst>
                <a:ext uri="{FF2B5EF4-FFF2-40B4-BE49-F238E27FC236}">
                  <a16:creationId xmlns:a16="http://schemas.microsoft.com/office/drawing/2014/main" id="{DB345A18-F988-2C46-840B-2A1A7FFE097B}"/>
                </a:ext>
              </a:extLst>
            </p:cNvPr>
            <p:cNvSpPr/>
            <p:nvPr/>
          </p:nvSpPr>
          <p:spPr>
            <a:xfrm>
              <a:off x="5042395" y="2791036"/>
              <a:ext cx="293670" cy="369332"/>
            </a:xfrm>
            <a:prstGeom prst="rect">
              <a:avLst/>
            </a:prstGeom>
          </p:spPr>
          <p:txBody>
            <a:bodyPr wrap="none">
              <a:spAutoFit/>
            </a:bodyPr>
            <a:lstStyle/>
            <a:p>
              <a:r>
                <a:rPr lang="en-US" b="1" dirty="0">
                  <a:solidFill>
                    <a:srgbClr val="FFFF00"/>
                  </a:solidFill>
                </a:rPr>
                <a:t>S</a:t>
              </a:r>
              <a:endParaRPr lang="en-US" dirty="0"/>
            </a:p>
          </p:txBody>
        </p:sp>
        <p:sp>
          <p:nvSpPr>
            <p:cNvPr id="76" name="Rectangle 75">
              <a:extLst>
                <a:ext uri="{FF2B5EF4-FFF2-40B4-BE49-F238E27FC236}">
                  <a16:creationId xmlns:a16="http://schemas.microsoft.com/office/drawing/2014/main" id="{1665CC43-CEAD-3343-8211-BF8661C03380}"/>
                </a:ext>
              </a:extLst>
            </p:cNvPr>
            <p:cNvSpPr/>
            <p:nvPr/>
          </p:nvSpPr>
          <p:spPr>
            <a:xfrm>
              <a:off x="6316408" y="3112214"/>
              <a:ext cx="293670" cy="369332"/>
            </a:xfrm>
            <a:prstGeom prst="rect">
              <a:avLst/>
            </a:prstGeom>
          </p:spPr>
          <p:txBody>
            <a:bodyPr wrap="none">
              <a:spAutoFit/>
            </a:bodyPr>
            <a:lstStyle/>
            <a:p>
              <a:r>
                <a:rPr lang="en-US" b="1" dirty="0">
                  <a:solidFill>
                    <a:srgbClr val="FFFF00"/>
                  </a:solidFill>
                </a:rPr>
                <a:t>S</a:t>
              </a:r>
              <a:endParaRPr lang="en-US" dirty="0"/>
            </a:p>
          </p:txBody>
        </p:sp>
        <p:sp>
          <p:nvSpPr>
            <p:cNvPr id="77" name="Rectangle 76">
              <a:extLst>
                <a:ext uri="{FF2B5EF4-FFF2-40B4-BE49-F238E27FC236}">
                  <a16:creationId xmlns:a16="http://schemas.microsoft.com/office/drawing/2014/main" id="{FD585551-2CE9-714D-9896-BD8CA640F311}"/>
                </a:ext>
              </a:extLst>
            </p:cNvPr>
            <p:cNvSpPr/>
            <p:nvPr/>
          </p:nvSpPr>
          <p:spPr>
            <a:xfrm>
              <a:off x="5025686" y="3462343"/>
              <a:ext cx="293670" cy="369332"/>
            </a:xfrm>
            <a:prstGeom prst="rect">
              <a:avLst/>
            </a:prstGeom>
          </p:spPr>
          <p:txBody>
            <a:bodyPr wrap="none">
              <a:spAutoFit/>
            </a:bodyPr>
            <a:lstStyle/>
            <a:p>
              <a:r>
                <a:rPr lang="en-US" b="1" dirty="0">
                  <a:solidFill>
                    <a:srgbClr val="FFFF00"/>
                  </a:solidFill>
                </a:rPr>
                <a:t>S</a:t>
              </a:r>
              <a:endParaRPr lang="en-US" dirty="0"/>
            </a:p>
          </p:txBody>
        </p:sp>
        <p:sp>
          <p:nvSpPr>
            <p:cNvPr id="78" name="Rectangle 77">
              <a:extLst>
                <a:ext uri="{FF2B5EF4-FFF2-40B4-BE49-F238E27FC236}">
                  <a16:creationId xmlns:a16="http://schemas.microsoft.com/office/drawing/2014/main" id="{A9C51BB6-86E8-B047-A7FD-96A8C268A4DB}"/>
                </a:ext>
              </a:extLst>
            </p:cNvPr>
            <p:cNvSpPr/>
            <p:nvPr/>
          </p:nvSpPr>
          <p:spPr>
            <a:xfrm>
              <a:off x="6502061" y="3481546"/>
              <a:ext cx="293670" cy="369332"/>
            </a:xfrm>
            <a:prstGeom prst="rect">
              <a:avLst/>
            </a:prstGeom>
          </p:spPr>
          <p:txBody>
            <a:bodyPr wrap="none">
              <a:spAutoFit/>
            </a:bodyPr>
            <a:lstStyle/>
            <a:p>
              <a:r>
                <a:rPr lang="en-US" b="1" dirty="0">
                  <a:solidFill>
                    <a:srgbClr val="FFFF00"/>
                  </a:solidFill>
                </a:rPr>
                <a:t>S</a:t>
              </a:r>
              <a:endParaRPr lang="en-US" dirty="0"/>
            </a:p>
          </p:txBody>
        </p:sp>
        <p:sp>
          <p:nvSpPr>
            <p:cNvPr id="79" name="Rectangle 78">
              <a:extLst>
                <a:ext uri="{FF2B5EF4-FFF2-40B4-BE49-F238E27FC236}">
                  <a16:creationId xmlns:a16="http://schemas.microsoft.com/office/drawing/2014/main" id="{BE9BC216-6F5E-BA40-8F82-8A65698E7E91}"/>
                </a:ext>
              </a:extLst>
            </p:cNvPr>
            <p:cNvSpPr/>
            <p:nvPr/>
          </p:nvSpPr>
          <p:spPr>
            <a:xfrm>
              <a:off x="5211339" y="3821462"/>
              <a:ext cx="293670" cy="369332"/>
            </a:xfrm>
            <a:prstGeom prst="rect">
              <a:avLst/>
            </a:prstGeom>
          </p:spPr>
          <p:txBody>
            <a:bodyPr wrap="none">
              <a:spAutoFit/>
            </a:bodyPr>
            <a:lstStyle/>
            <a:p>
              <a:r>
                <a:rPr lang="en-US" b="1" dirty="0">
                  <a:solidFill>
                    <a:srgbClr val="FFFF00"/>
                  </a:solidFill>
                </a:rPr>
                <a:t>S</a:t>
              </a:r>
              <a:endParaRPr lang="en-US" dirty="0"/>
            </a:p>
          </p:txBody>
        </p:sp>
        <p:sp>
          <p:nvSpPr>
            <p:cNvPr id="80" name="Rectangle 79">
              <a:extLst>
                <a:ext uri="{FF2B5EF4-FFF2-40B4-BE49-F238E27FC236}">
                  <a16:creationId xmlns:a16="http://schemas.microsoft.com/office/drawing/2014/main" id="{0F06C1C0-AD34-F443-8A6E-F0E0AEC4E6DE}"/>
                </a:ext>
              </a:extLst>
            </p:cNvPr>
            <p:cNvSpPr/>
            <p:nvPr/>
          </p:nvSpPr>
          <p:spPr>
            <a:xfrm>
              <a:off x="5574461" y="3910018"/>
              <a:ext cx="293670" cy="369332"/>
            </a:xfrm>
            <a:prstGeom prst="rect">
              <a:avLst/>
            </a:prstGeom>
          </p:spPr>
          <p:txBody>
            <a:bodyPr wrap="none">
              <a:spAutoFit/>
            </a:bodyPr>
            <a:lstStyle/>
            <a:p>
              <a:r>
                <a:rPr lang="en-US" b="1" dirty="0">
                  <a:solidFill>
                    <a:srgbClr val="FFFF00"/>
                  </a:solidFill>
                </a:rPr>
                <a:t>S</a:t>
              </a:r>
              <a:endParaRPr lang="en-US" dirty="0"/>
            </a:p>
          </p:txBody>
        </p:sp>
        <p:sp>
          <p:nvSpPr>
            <p:cNvPr id="81" name="Rectangle 80">
              <a:extLst>
                <a:ext uri="{FF2B5EF4-FFF2-40B4-BE49-F238E27FC236}">
                  <a16:creationId xmlns:a16="http://schemas.microsoft.com/office/drawing/2014/main" id="{0B24C46D-E7FF-3241-9438-D20F09A553AC}"/>
                </a:ext>
              </a:extLst>
            </p:cNvPr>
            <p:cNvSpPr/>
            <p:nvPr/>
          </p:nvSpPr>
          <p:spPr>
            <a:xfrm>
              <a:off x="5937583" y="3850878"/>
              <a:ext cx="293670" cy="369332"/>
            </a:xfrm>
            <a:prstGeom prst="rect">
              <a:avLst/>
            </a:prstGeom>
          </p:spPr>
          <p:txBody>
            <a:bodyPr wrap="none">
              <a:spAutoFit/>
            </a:bodyPr>
            <a:lstStyle/>
            <a:p>
              <a:r>
                <a:rPr lang="en-US" b="1" dirty="0">
                  <a:solidFill>
                    <a:srgbClr val="FFFF00"/>
                  </a:solidFill>
                </a:rPr>
                <a:t>S</a:t>
              </a:r>
              <a:endParaRPr lang="en-US" dirty="0"/>
            </a:p>
          </p:txBody>
        </p:sp>
        <p:sp>
          <p:nvSpPr>
            <p:cNvPr id="82" name="Rectangle 81">
              <a:extLst>
                <a:ext uri="{FF2B5EF4-FFF2-40B4-BE49-F238E27FC236}">
                  <a16:creationId xmlns:a16="http://schemas.microsoft.com/office/drawing/2014/main" id="{53D749C4-8DBD-CE42-959A-8E4379D71113}"/>
                </a:ext>
              </a:extLst>
            </p:cNvPr>
            <p:cNvSpPr/>
            <p:nvPr/>
          </p:nvSpPr>
          <p:spPr>
            <a:xfrm>
              <a:off x="6871195" y="3481811"/>
              <a:ext cx="293670" cy="369332"/>
            </a:xfrm>
            <a:prstGeom prst="rect">
              <a:avLst/>
            </a:prstGeom>
          </p:spPr>
          <p:txBody>
            <a:bodyPr wrap="none">
              <a:spAutoFit/>
            </a:bodyPr>
            <a:lstStyle/>
            <a:p>
              <a:r>
                <a:rPr lang="en-US" b="1" dirty="0">
                  <a:solidFill>
                    <a:srgbClr val="FFFF00"/>
                  </a:solidFill>
                </a:rPr>
                <a:t>S</a:t>
              </a:r>
              <a:endParaRPr lang="en-US" dirty="0"/>
            </a:p>
          </p:txBody>
        </p:sp>
        <p:sp>
          <p:nvSpPr>
            <p:cNvPr id="83" name="Rectangle 82">
              <a:extLst>
                <a:ext uri="{FF2B5EF4-FFF2-40B4-BE49-F238E27FC236}">
                  <a16:creationId xmlns:a16="http://schemas.microsoft.com/office/drawing/2014/main" id="{898EC5C4-2A27-6244-A961-370C5B5BC25D}"/>
                </a:ext>
              </a:extLst>
            </p:cNvPr>
            <p:cNvSpPr/>
            <p:nvPr/>
          </p:nvSpPr>
          <p:spPr>
            <a:xfrm>
              <a:off x="6882415" y="4484772"/>
              <a:ext cx="282450" cy="369332"/>
            </a:xfrm>
            <a:prstGeom prst="rect">
              <a:avLst/>
            </a:prstGeom>
          </p:spPr>
          <p:txBody>
            <a:bodyPr wrap="none">
              <a:spAutoFit/>
            </a:bodyPr>
            <a:lstStyle/>
            <a:p>
              <a:r>
                <a:rPr lang="en-US" b="1" dirty="0">
                  <a:solidFill>
                    <a:srgbClr val="FFC000"/>
                  </a:solidFill>
                </a:rPr>
                <a:t>L</a:t>
              </a:r>
              <a:endParaRPr lang="en-US" dirty="0"/>
            </a:p>
          </p:txBody>
        </p:sp>
        <p:sp>
          <p:nvSpPr>
            <p:cNvPr id="84" name="Rectangle 83">
              <a:extLst>
                <a:ext uri="{FF2B5EF4-FFF2-40B4-BE49-F238E27FC236}">
                  <a16:creationId xmlns:a16="http://schemas.microsoft.com/office/drawing/2014/main" id="{F99B1088-3E5D-7244-AE3A-E7E8E31223C0}"/>
                </a:ext>
              </a:extLst>
            </p:cNvPr>
            <p:cNvSpPr/>
            <p:nvPr/>
          </p:nvSpPr>
          <p:spPr>
            <a:xfrm>
              <a:off x="6342246" y="4505965"/>
              <a:ext cx="282450" cy="369332"/>
            </a:xfrm>
            <a:prstGeom prst="rect">
              <a:avLst/>
            </a:prstGeom>
          </p:spPr>
          <p:txBody>
            <a:bodyPr wrap="none">
              <a:spAutoFit/>
            </a:bodyPr>
            <a:lstStyle/>
            <a:p>
              <a:r>
                <a:rPr lang="en-US" b="1" dirty="0">
                  <a:solidFill>
                    <a:srgbClr val="FFC000"/>
                  </a:solidFill>
                </a:rPr>
                <a:t>L</a:t>
              </a:r>
              <a:endParaRPr lang="en-US" dirty="0"/>
            </a:p>
          </p:txBody>
        </p:sp>
        <p:sp>
          <p:nvSpPr>
            <p:cNvPr id="85" name="Rectangle 84">
              <a:extLst>
                <a:ext uri="{FF2B5EF4-FFF2-40B4-BE49-F238E27FC236}">
                  <a16:creationId xmlns:a16="http://schemas.microsoft.com/office/drawing/2014/main" id="{DAF62A3F-28FC-774A-94C1-10330B66E7F6}"/>
                </a:ext>
              </a:extLst>
            </p:cNvPr>
            <p:cNvSpPr/>
            <p:nvPr/>
          </p:nvSpPr>
          <p:spPr>
            <a:xfrm>
              <a:off x="5000662" y="4174587"/>
              <a:ext cx="282450" cy="369332"/>
            </a:xfrm>
            <a:prstGeom prst="rect">
              <a:avLst/>
            </a:prstGeom>
          </p:spPr>
          <p:txBody>
            <a:bodyPr wrap="none">
              <a:spAutoFit/>
            </a:bodyPr>
            <a:lstStyle/>
            <a:p>
              <a:r>
                <a:rPr lang="en-US" b="1" dirty="0">
                  <a:solidFill>
                    <a:srgbClr val="FFC000"/>
                  </a:solidFill>
                </a:rPr>
                <a:t>L</a:t>
              </a:r>
              <a:endParaRPr lang="en-US" dirty="0"/>
            </a:p>
          </p:txBody>
        </p:sp>
        <p:sp>
          <p:nvSpPr>
            <p:cNvPr id="86" name="Rectangle 85">
              <a:extLst>
                <a:ext uri="{FF2B5EF4-FFF2-40B4-BE49-F238E27FC236}">
                  <a16:creationId xmlns:a16="http://schemas.microsoft.com/office/drawing/2014/main" id="{824ACDC3-EF72-2A46-BDB6-02C2CE167139}"/>
                </a:ext>
              </a:extLst>
            </p:cNvPr>
            <p:cNvSpPr/>
            <p:nvPr/>
          </p:nvSpPr>
          <p:spPr>
            <a:xfrm>
              <a:off x="6331674" y="3054566"/>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87" name="Rectangle 86">
              <a:extLst>
                <a:ext uri="{FF2B5EF4-FFF2-40B4-BE49-F238E27FC236}">
                  <a16:creationId xmlns:a16="http://schemas.microsoft.com/office/drawing/2014/main" id="{8050D22A-F8DF-ED43-BF30-22079662E043}"/>
                </a:ext>
              </a:extLst>
            </p:cNvPr>
            <p:cNvSpPr/>
            <p:nvPr/>
          </p:nvSpPr>
          <p:spPr>
            <a:xfrm>
              <a:off x="6459426" y="3566066"/>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88" name="Rectangle 87">
              <a:extLst>
                <a:ext uri="{FF2B5EF4-FFF2-40B4-BE49-F238E27FC236}">
                  <a16:creationId xmlns:a16="http://schemas.microsoft.com/office/drawing/2014/main" id="{9B9BE361-760C-044E-802A-C4C814403609}"/>
                </a:ext>
              </a:extLst>
            </p:cNvPr>
            <p:cNvSpPr/>
            <p:nvPr/>
          </p:nvSpPr>
          <p:spPr>
            <a:xfrm>
              <a:off x="6810349" y="3540647"/>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89" name="Rectangle 88">
              <a:extLst>
                <a:ext uri="{FF2B5EF4-FFF2-40B4-BE49-F238E27FC236}">
                  <a16:creationId xmlns:a16="http://schemas.microsoft.com/office/drawing/2014/main" id="{4F6F142C-3681-B74D-9A97-DAF530E79E91}"/>
                </a:ext>
              </a:extLst>
            </p:cNvPr>
            <p:cNvSpPr/>
            <p:nvPr/>
          </p:nvSpPr>
          <p:spPr>
            <a:xfrm>
              <a:off x="5953425" y="3788587"/>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90" name="Rectangle 89">
              <a:extLst>
                <a:ext uri="{FF2B5EF4-FFF2-40B4-BE49-F238E27FC236}">
                  <a16:creationId xmlns:a16="http://schemas.microsoft.com/office/drawing/2014/main" id="{3BBED7C9-B056-0749-8647-19EF9FDCC476}"/>
                </a:ext>
              </a:extLst>
            </p:cNvPr>
            <p:cNvSpPr/>
            <p:nvPr/>
          </p:nvSpPr>
          <p:spPr>
            <a:xfrm>
              <a:off x="5598381" y="3831675"/>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91" name="Rectangle 90">
              <a:extLst>
                <a:ext uri="{FF2B5EF4-FFF2-40B4-BE49-F238E27FC236}">
                  <a16:creationId xmlns:a16="http://schemas.microsoft.com/office/drawing/2014/main" id="{7AAC3A72-25CB-1344-8F99-BD9995DEF548}"/>
                </a:ext>
              </a:extLst>
            </p:cNvPr>
            <p:cNvSpPr/>
            <p:nvPr/>
          </p:nvSpPr>
          <p:spPr>
            <a:xfrm>
              <a:off x="5245404" y="3754176"/>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92" name="Rectangle 91">
              <a:extLst>
                <a:ext uri="{FF2B5EF4-FFF2-40B4-BE49-F238E27FC236}">
                  <a16:creationId xmlns:a16="http://schemas.microsoft.com/office/drawing/2014/main" id="{97441E42-2774-174F-B2D6-D053BB388668}"/>
                </a:ext>
              </a:extLst>
            </p:cNvPr>
            <p:cNvSpPr/>
            <p:nvPr/>
          </p:nvSpPr>
          <p:spPr>
            <a:xfrm>
              <a:off x="6439560" y="4114813"/>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93" name="Rectangle 92">
              <a:extLst>
                <a:ext uri="{FF2B5EF4-FFF2-40B4-BE49-F238E27FC236}">
                  <a16:creationId xmlns:a16="http://schemas.microsoft.com/office/drawing/2014/main" id="{417F12C2-A92A-EE45-BF12-16A7E6EB4552}"/>
                </a:ext>
              </a:extLst>
            </p:cNvPr>
            <p:cNvSpPr/>
            <p:nvPr/>
          </p:nvSpPr>
          <p:spPr>
            <a:xfrm>
              <a:off x="5052748" y="3522502"/>
              <a:ext cx="282450" cy="369332"/>
            </a:xfrm>
            <a:prstGeom prst="rect">
              <a:avLst/>
            </a:prstGeom>
          </p:spPr>
          <p:txBody>
            <a:bodyPr wrap="none">
              <a:spAutoFit/>
            </a:bodyPr>
            <a:lstStyle/>
            <a:p>
              <a:r>
                <a:rPr lang="en-US" b="1" dirty="0">
                  <a:solidFill>
                    <a:srgbClr val="FFC000"/>
                  </a:solidFill>
                </a:rPr>
                <a:t>L</a:t>
              </a:r>
              <a:endParaRPr lang="en-US" dirty="0"/>
            </a:p>
          </p:txBody>
        </p:sp>
        <p:sp>
          <p:nvSpPr>
            <p:cNvPr id="94" name="Rectangle 93">
              <a:extLst>
                <a:ext uri="{FF2B5EF4-FFF2-40B4-BE49-F238E27FC236}">
                  <a16:creationId xmlns:a16="http://schemas.microsoft.com/office/drawing/2014/main" id="{CBBE2BF8-E102-9E42-A5BF-2F6033C47392}"/>
                </a:ext>
              </a:extLst>
            </p:cNvPr>
            <p:cNvSpPr/>
            <p:nvPr/>
          </p:nvSpPr>
          <p:spPr>
            <a:xfrm>
              <a:off x="5018994" y="4249584"/>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95" name="Rectangle 94">
              <a:extLst>
                <a:ext uri="{FF2B5EF4-FFF2-40B4-BE49-F238E27FC236}">
                  <a16:creationId xmlns:a16="http://schemas.microsoft.com/office/drawing/2014/main" id="{76E61E49-AFC6-E94C-B7A1-35EC8A9FE725}"/>
                </a:ext>
              </a:extLst>
            </p:cNvPr>
            <p:cNvSpPr/>
            <p:nvPr/>
          </p:nvSpPr>
          <p:spPr>
            <a:xfrm>
              <a:off x="5075724" y="2824933"/>
              <a:ext cx="282450" cy="369332"/>
            </a:xfrm>
            <a:prstGeom prst="rect">
              <a:avLst/>
            </a:prstGeom>
          </p:spPr>
          <p:txBody>
            <a:bodyPr wrap="none">
              <a:spAutoFit/>
            </a:bodyPr>
            <a:lstStyle/>
            <a:p>
              <a:r>
                <a:rPr lang="en-US" b="1" dirty="0">
                  <a:solidFill>
                    <a:srgbClr val="FFC000"/>
                  </a:solidFill>
                </a:rPr>
                <a:t>L</a:t>
              </a:r>
              <a:endParaRPr lang="en-US" dirty="0"/>
            </a:p>
          </p:txBody>
        </p:sp>
        <p:sp>
          <p:nvSpPr>
            <p:cNvPr id="96" name="Rectangle 95">
              <a:extLst>
                <a:ext uri="{FF2B5EF4-FFF2-40B4-BE49-F238E27FC236}">
                  <a16:creationId xmlns:a16="http://schemas.microsoft.com/office/drawing/2014/main" id="{9892B3C5-F889-2841-84C4-3956965E64E8}"/>
                </a:ext>
              </a:extLst>
            </p:cNvPr>
            <p:cNvSpPr/>
            <p:nvPr/>
          </p:nvSpPr>
          <p:spPr>
            <a:xfrm>
              <a:off x="5200318" y="2789068"/>
              <a:ext cx="293670" cy="369332"/>
            </a:xfrm>
            <a:prstGeom prst="rect">
              <a:avLst/>
            </a:prstGeom>
          </p:spPr>
          <p:txBody>
            <a:bodyPr wrap="none">
              <a:spAutoFit/>
            </a:bodyPr>
            <a:lstStyle/>
            <a:p>
              <a:r>
                <a:rPr lang="en-US" b="1" dirty="0">
                  <a:solidFill>
                    <a:srgbClr val="FFFF00"/>
                  </a:solidFill>
                </a:rPr>
                <a:t>S</a:t>
              </a:r>
              <a:endParaRPr lang="en-US" dirty="0"/>
            </a:p>
          </p:txBody>
        </p:sp>
        <p:sp>
          <p:nvSpPr>
            <p:cNvPr id="97" name="Rectangle 96">
              <a:extLst>
                <a:ext uri="{FF2B5EF4-FFF2-40B4-BE49-F238E27FC236}">
                  <a16:creationId xmlns:a16="http://schemas.microsoft.com/office/drawing/2014/main" id="{4B8A2DA9-E4B3-FE4E-ADD7-F52F792494A8}"/>
                </a:ext>
              </a:extLst>
            </p:cNvPr>
            <p:cNvSpPr/>
            <p:nvPr/>
          </p:nvSpPr>
          <p:spPr>
            <a:xfrm>
              <a:off x="5243197" y="2820127"/>
              <a:ext cx="282450" cy="369332"/>
            </a:xfrm>
            <a:prstGeom prst="rect">
              <a:avLst/>
            </a:prstGeom>
          </p:spPr>
          <p:txBody>
            <a:bodyPr wrap="none">
              <a:spAutoFit/>
            </a:bodyPr>
            <a:lstStyle/>
            <a:p>
              <a:r>
                <a:rPr lang="en-US" b="1" dirty="0">
                  <a:solidFill>
                    <a:srgbClr val="FFC000"/>
                  </a:solidFill>
                </a:rPr>
                <a:t>L</a:t>
              </a:r>
              <a:endParaRPr lang="en-US" dirty="0"/>
            </a:p>
          </p:txBody>
        </p:sp>
        <p:sp>
          <p:nvSpPr>
            <p:cNvPr id="98" name="Rectangle 97">
              <a:extLst>
                <a:ext uri="{FF2B5EF4-FFF2-40B4-BE49-F238E27FC236}">
                  <a16:creationId xmlns:a16="http://schemas.microsoft.com/office/drawing/2014/main" id="{F5C250D2-4574-6F44-A294-0B55A22EF8FD}"/>
                </a:ext>
              </a:extLst>
            </p:cNvPr>
            <p:cNvSpPr/>
            <p:nvPr/>
          </p:nvSpPr>
          <p:spPr>
            <a:xfrm>
              <a:off x="5798343" y="3343965"/>
              <a:ext cx="293670" cy="369332"/>
            </a:xfrm>
            <a:prstGeom prst="rect">
              <a:avLst/>
            </a:prstGeom>
          </p:spPr>
          <p:txBody>
            <a:bodyPr wrap="none">
              <a:spAutoFit/>
            </a:bodyPr>
            <a:lstStyle/>
            <a:p>
              <a:r>
                <a:rPr lang="en-US" b="1" dirty="0">
                  <a:solidFill>
                    <a:srgbClr val="FFFF00"/>
                  </a:solidFill>
                </a:rPr>
                <a:t>S</a:t>
              </a:r>
              <a:endParaRPr lang="en-US" dirty="0"/>
            </a:p>
          </p:txBody>
        </p:sp>
        <p:sp>
          <p:nvSpPr>
            <p:cNvPr id="99" name="Rectangle 98">
              <a:extLst>
                <a:ext uri="{FF2B5EF4-FFF2-40B4-BE49-F238E27FC236}">
                  <a16:creationId xmlns:a16="http://schemas.microsoft.com/office/drawing/2014/main" id="{3FEB4F77-793F-D44E-92A2-39E6509159E9}"/>
                </a:ext>
              </a:extLst>
            </p:cNvPr>
            <p:cNvSpPr/>
            <p:nvPr/>
          </p:nvSpPr>
          <p:spPr>
            <a:xfrm>
              <a:off x="5741708" y="3422308"/>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100" name="Rectangle 99">
              <a:extLst>
                <a:ext uri="{FF2B5EF4-FFF2-40B4-BE49-F238E27FC236}">
                  <a16:creationId xmlns:a16="http://schemas.microsoft.com/office/drawing/2014/main" id="{FCAF1361-5D73-BA48-9457-AF232945FBE9}"/>
                </a:ext>
              </a:extLst>
            </p:cNvPr>
            <p:cNvSpPr/>
            <p:nvPr/>
          </p:nvSpPr>
          <p:spPr>
            <a:xfrm>
              <a:off x="7490862" y="3099711"/>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101" name="Rectangle 100">
              <a:extLst>
                <a:ext uri="{FF2B5EF4-FFF2-40B4-BE49-F238E27FC236}">
                  <a16:creationId xmlns:a16="http://schemas.microsoft.com/office/drawing/2014/main" id="{6A8275AA-BB2B-7548-8A57-5A72A57D345A}"/>
                </a:ext>
              </a:extLst>
            </p:cNvPr>
            <p:cNvSpPr/>
            <p:nvPr/>
          </p:nvSpPr>
          <p:spPr>
            <a:xfrm>
              <a:off x="7475104" y="4174587"/>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102" name="Rectangle 101">
              <a:extLst>
                <a:ext uri="{FF2B5EF4-FFF2-40B4-BE49-F238E27FC236}">
                  <a16:creationId xmlns:a16="http://schemas.microsoft.com/office/drawing/2014/main" id="{4AF98433-4444-F348-81DB-DFAED8F334E7}"/>
                </a:ext>
              </a:extLst>
            </p:cNvPr>
            <p:cNvSpPr/>
            <p:nvPr/>
          </p:nvSpPr>
          <p:spPr>
            <a:xfrm>
              <a:off x="7122752" y="4176265"/>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103" name="Rectangle 102">
              <a:extLst>
                <a:ext uri="{FF2B5EF4-FFF2-40B4-BE49-F238E27FC236}">
                  <a16:creationId xmlns:a16="http://schemas.microsoft.com/office/drawing/2014/main" id="{74AE8E21-45C4-AB46-8D52-868343DAC7DC}"/>
                </a:ext>
              </a:extLst>
            </p:cNvPr>
            <p:cNvSpPr/>
            <p:nvPr/>
          </p:nvSpPr>
          <p:spPr>
            <a:xfrm>
              <a:off x="6757907" y="4172921"/>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sp>
          <p:nvSpPr>
            <p:cNvPr id="104" name="Rectangle 103">
              <a:extLst>
                <a:ext uri="{FF2B5EF4-FFF2-40B4-BE49-F238E27FC236}">
                  <a16:creationId xmlns:a16="http://schemas.microsoft.com/office/drawing/2014/main" id="{5AE9BFA1-3711-6949-B269-CC20596FFE37}"/>
                </a:ext>
              </a:extLst>
            </p:cNvPr>
            <p:cNvSpPr/>
            <p:nvPr/>
          </p:nvSpPr>
          <p:spPr>
            <a:xfrm>
              <a:off x="8197869" y="1012600"/>
              <a:ext cx="857506" cy="646331"/>
            </a:xfrm>
            <a:prstGeom prst="rect">
              <a:avLst/>
            </a:prstGeom>
          </p:spPr>
          <p:txBody>
            <a:bodyPr wrap="square">
              <a:spAutoFit/>
            </a:bodyPr>
            <a:lstStyle/>
            <a:p>
              <a:r>
                <a:rPr lang="en-US" dirty="0"/>
                <a:t>1000 Pa</a:t>
              </a:r>
            </a:p>
          </p:txBody>
        </p:sp>
        <p:sp>
          <p:nvSpPr>
            <p:cNvPr id="105" name="Rectangle 104">
              <a:extLst>
                <a:ext uri="{FF2B5EF4-FFF2-40B4-BE49-F238E27FC236}">
                  <a16:creationId xmlns:a16="http://schemas.microsoft.com/office/drawing/2014/main" id="{589D7C9A-3803-CD4E-9CD3-8841E1AB1825}"/>
                </a:ext>
              </a:extLst>
            </p:cNvPr>
            <p:cNvSpPr/>
            <p:nvPr/>
          </p:nvSpPr>
          <p:spPr>
            <a:xfrm>
              <a:off x="160618" y="3296880"/>
              <a:ext cx="857506" cy="646331"/>
            </a:xfrm>
            <a:prstGeom prst="rect">
              <a:avLst/>
            </a:prstGeom>
          </p:spPr>
          <p:txBody>
            <a:bodyPr wrap="square">
              <a:spAutoFit/>
            </a:bodyPr>
            <a:lstStyle/>
            <a:p>
              <a:r>
                <a:rPr lang="en-US" dirty="0"/>
                <a:t>2400 Pa</a:t>
              </a:r>
            </a:p>
          </p:txBody>
        </p:sp>
        <p:sp>
          <p:nvSpPr>
            <p:cNvPr id="106" name="Rectangle 105">
              <a:extLst>
                <a:ext uri="{FF2B5EF4-FFF2-40B4-BE49-F238E27FC236}">
                  <a16:creationId xmlns:a16="http://schemas.microsoft.com/office/drawing/2014/main" id="{3ACE5FFB-6DF9-A346-BD28-E3C588E96AD7}"/>
                </a:ext>
              </a:extLst>
            </p:cNvPr>
            <p:cNvSpPr/>
            <p:nvPr/>
          </p:nvSpPr>
          <p:spPr>
            <a:xfrm>
              <a:off x="8211030" y="3217481"/>
              <a:ext cx="857506" cy="646331"/>
            </a:xfrm>
            <a:prstGeom prst="rect">
              <a:avLst/>
            </a:prstGeom>
          </p:spPr>
          <p:txBody>
            <a:bodyPr wrap="square">
              <a:spAutoFit/>
            </a:bodyPr>
            <a:lstStyle/>
            <a:p>
              <a:r>
                <a:rPr lang="en-US" dirty="0"/>
                <a:t>5600 Pa</a:t>
              </a:r>
            </a:p>
          </p:txBody>
        </p:sp>
        <p:sp>
          <p:nvSpPr>
            <p:cNvPr id="107" name="Rectangle 106">
              <a:extLst>
                <a:ext uri="{FF2B5EF4-FFF2-40B4-BE49-F238E27FC236}">
                  <a16:creationId xmlns:a16="http://schemas.microsoft.com/office/drawing/2014/main" id="{5CE56DDA-E91B-9A4B-9CDE-0B2CF03E5FFF}"/>
                </a:ext>
              </a:extLst>
            </p:cNvPr>
            <p:cNvSpPr/>
            <p:nvPr/>
          </p:nvSpPr>
          <p:spPr>
            <a:xfrm>
              <a:off x="7789833" y="4607372"/>
              <a:ext cx="330540" cy="369332"/>
            </a:xfrm>
            <a:prstGeom prst="rect">
              <a:avLst/>
            </a:prstGeom>
          </p:spPr>
          <p:txBody>
            <a:bodyPr wrap="none">
              <a:spAutoFit/>
            </a:bodyPr>
            <a:lstStyle/>
            <a:p>
              <a:r>
                <a:rPr lang="en-US" b="1" dirty="0">
                  <a:solidFill>
                    <a:srgbClr val="FF0000"/>
                  </a:solidFill>
                </a:rPr>
                <a:t>D</a:t>
              </a:r>
              <a:endParaRPr lang="en-US" dirty="0">
                <a:solidFill>
                  <a:srgbClr val="FF0000"/>
                </a:solidFill>
              </a:endParaRPr>
            </a:p>
          </p:txBody>
        </p:sp>
      </p:grpSp>
      <p:pic>
        <p:nvPicPr>
          <p:cNvPr id="3" name="Audio 2">
            <a:hlinkClick r:id="" action="ppaction://media"/>
            <a:extLst>
              <a:ext uri="{FF2B5EF4-FFF2-40B4-BE49-F238E27FC236}">
                <a16:creationId xmlns:a16="http://schemas.microsoft.com/office/drawing/2014/main" id="{4FC37716-920F-2F43-BD60-BB2371FEC6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40273892"/>
      </p:ext>
    </p:extLst>
  </p:cSld>
  <p:clrMapOvr>
    <a:masterClrMapping/>
  </p:clrMapOvr>
  <mc:AlternateContent xmlns:mc="http://schemas.openxmlformats.org/markup-compatibility/2006">
    <mc:Choice xmlns:p14="http://schemas.microsoft.com/office/powerpoint/2010/main" Requires="p14">
      <p:transition spd="slow" p14:dur="2000" advTm="55605"/>
    </mc:Choice>
    <mc:Fallback>
      <p:transition spd="slow" advTm="55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ontent Placeholder 2">
            <a:extLst>
              <a:ext uri="{FF2B5EF4-FFF2-40B4-BE49-F238E27FC236}">
                <a16:creationId xmlns:a16="http://schemas.microsoft.com/office/drawing/2014/main" id="{96AC5994-A1B9-7C4A-B50D-F8F06D2E2815}"/>
              </a:ext>
            </a:extLst>
          </p:cNvPr>
          <p:cNvSpPr>
            <a:spLocks noGrp="1"/>
          </p:cNvSpPr>
          <p:nvPr/>
        </p:nvSpPr>
        <p:spPr>
          <a:xfrm>
            <a:off x="56088" y="1062512"/>
            <a:ext cx="8935511" cy="1839916"/>
          </a:xfrm>
          <a:prstGeom prst="rect">
            <a:avLst/>
          </a:prstGeom>
        </p:spPr>
        <p:txBody>
          <a:bodyPr vert="horz" lIns="91440" tIns="45720" rIns="91440" bIns="45720" rtlCol="0">
            <a:normAutofit lnSpcReduction="10000"/>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63513"/>
            <a:r>
              <a:rPr lang="en-US" sz="2800" dirty="0"/>
              <a:t> Most short cracks propagated under load into long or dendritic cracks</a:t>
            </a:r>
          </a:p>
          <a:p>
            <a:pPr marL="171450" indent="-163513"/>
            <a:r>
              <a:rPr lang="en-US" sz="2800" dirty="0"/>
              <a:t> Few good cells cracked under load</a:t>
            </a:r>
          </a:p>
          <a:p>
            <a:pPr marL="571491" lvl="1" indent="-163513"/>
            <a:r>
              <a:rPr lang="en-US" sz="2400" dirty="0"/>
              <a:t>But those that did crack at 5400 Pa shattered completely </a:t>
            </a:r>
          </a:p>
        </p:txBody>
      </p:sp>
      <p:pic>
        <p:nvPicPr>
          <p:cNvPr id="136" name="Picture 135">
            <a:extLst>
              <a:ext uri="{FF2B5EF4-FFF2-40B4-BE49-F238E27FC236}">
                <a16:creationId xmlns:a16="http://schemas.microsoft.com/office/drawing/2014/main" id="{D48B914C-0095-E94A-8487-F92A8B007A59}"/>
              </a:ext>
            </a:extLst>
          </p:cNvPr>
          <p:cNvPicPr>
            <a:picLocks noChangeAspect="1"/>
          </p:cNvPicPr>
          <p:nvPr/>
        </p:nvPicPr>
        <p:blipFill>
          <a:blip r:embed="rId4"/>
          <a:stretch>
            <a:fillRect/>
          </a:stretch>
        </p:blipFill>
        <p:spPr>
          <a:xfrm>
            <a:off x="1062681" y="2787720"/>
            <a:ext cx="7293971" cy="3593960"/>
          </a:xfrm>
          <a:prstGeom prst="rect">
            <a:avLst/>
          </a:prstGeom>
        </p:spPr>
      </p:pic>
      <p:sp>
        <p:nvSpPr>
          <p:cNvPr id="139" name="Title 1">
            <a:extLst>
              <a:ext uri="{FF2B5EF4-FFF2-40B4-BE49-F238E27FC236}">
                <a16:creationId xmlns:a16="http://schemas.microsoft.com/office/drawing/2014/main" id="{5DBBFC56-0DE9-2744-AFED-583733CDE8CB}"/>
              </a:ext>
            </a:extLst>
          </p:cNvPr>
          <p:cNvSpPr>
            <a:spLocks noGrp="1"/>
          </p:cNvSpPr>
          <p:nvPr>
            <p:ph type="title"/>
          </p:nvPr>
        </p:nvSpPr>
        <p:spPr>
          <a:xfrm>
            <a:off x="279401" y="147896"/>
            <a:ext cx="7543802" cy="775229"/>
          </a:xfrm>
        </p:spPr>
        <p:txBody>
          <a:bodyPr>
            <a:noAutofit/>
          </a:bodyPr>
          <a:lstStyle/>
          <a:p>
            <a:r>
              <a:rPr lang="en-US" sz="3600" dirty="0"/>
              <a:t>Microcracks and Short Cracks as Origin of Cracks Propagating Under Load</a:t>
            </a:r>
          </a:p>
        </p:txBody>
      </p:sp>
      <p:pic>
        <p:nvPicPr>
          <p:cNvPr id="2" name="Audio 1">
            <a:hlinkClick r:id="" action="ppaction://media"/>
            <a:extLst>
              <a:ext uri="{FF2B5EF4-FFF2-40B4-BE49-F238E27FC236}">
                <a16:creationId xmlns:a16="http://schemas.microsoft.com/office/drawing/2014/main" id="{665CDFD7-0FE0-184A-94AF-E44438DBFF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96972367"/>
      </p:ext>
    </p:extLst>
  </p:cSld>
  <p:clrMapOvr>
    <a:masterClrMapping/>
  </p:clrMapOvr>
  <mc:AlternateContent xmlns:mc="http://schemas.openxmlformats.org/markup-compatibility/2006">
    <mc:Choice xmlns:p14="http://schemas.microsoft.com/office/powerpoint/2010/main" Requires="p14">
      <p:transition spd="slow" p14:dur="2000" advTm="27440"/>
    </mc:Choice>
    <mc:Fallback>
      <p:transition spd="slow" advTm="2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A1F6-214C-EC44-8DDA-C261287F69C5}"/>
              </a:ext>
            </a:extLst>
          </p:cNvPr>
          <p:cNvSpPr>
            <a:spLocks noGrp="1"/>
          </p:cNvSpPr>
          <p:nvPr>
            <p:ph type="title"/>
          </p:nvPr>
        </p:nvSpPr>
        <p:spPr/>
        <p:txBody>
          <a:bodyPr>
            <a:normAutofit fontScale="90000"/>
          </a:bodyPr>
          <a:lstStyle/>
          <a:p>
            <a:r>
              <a:rPr lang="en-US" dirty="0"/>
              <a:t>New Cracking Under Load Research</a:t>
            </a:r>
          </a:p>
        </p:txBody>
      </p:sp>
      <p:sp>
        <p:nvSpPr>
          <p:cNvPr id="3" name="Content Placeholder 2">
            <a:extLst>
              <a:ext uri="{FF2B5EF4-FFF2-40B4-BE49-F238E27FC236}">
                <a16:creationId xmlns:a16="http://schemas.microsoft.com/office/drawing/2014/main" id="{8E0F57C8-83F8-D043-BC82-DDB67DDBD868}"/>
              </a:ext>
            </a:extLst>
          </p:cNvPr>
          <p:cNvSpPr>
            <a:spLocks noGrp="1"/>
          </p:cNvSpPr>
          <p:nvPr>
            <p:ph idx="1"/>
          </p:nvPr>
        </p:nvSpPr>
        <p:spPr/>
        <p:txBody>
          <a:bodyPr>
            <a:normAutofit fontScale="77500" lnSpcReduction="20000"/>
          </a:bodyPr>
          <a:lstStyle/>
          <a:p>
            <a:r>
              <a:rPr lang="en-US" dirty="0"/>
              <a:t>How do transportation stresses affect crack propagation and why?  Just from tensile stress from front side deflection?</a:t>
            </a:r>
          </a:p>
          <a:p>
            <a:r>
              <a:rPr lang="en-US" dirty="0"/>
              <a:t>How can we design cells/modules so that dendritic cracking never happens from loading events?</a:t>
            </a:r>
          </a:p>
          <a:p>
            <a:pPr lvl="1"/>
            <a:r>
              <a:rPr lang="en-US" dirty="0"/>
              <a:t>Introduce defects on purpose that produce clean long cracks with minimal power loss?</a:t>
            </a:r>
          </a:p>
          <a:p>
            <a:pPr lvl="1"/>
            <a:r>
              <a:rPr lang="en-US" dirty="0"/>
              <a:t>Process modules with large cells for ease/cost of handling/processing, but then bend after lamination to split into </a:t>
            </a:r>
            <a:r>
              <a:rPr lang="en-US" dirty="0" err="1"/>
              <a:t>subcells</a:t>
            </a:r>
            <a:r>
              <a:rPr lang="en-US" dirty="0"/>
              <a:t>?</a:t>
            </a:r>
          </a:p>
          <a:p>
            <a:r>
              <a:rPr lang="en-US" dirty="0"/>
              <a:t>Compare V-crack and X-crack propagation in glass/glass vs glass/backsheet modules for both cyclic loading and thermal cycling</a:t>
            </a:r>
          </a:p>
          <a:p>
            <a:pPr lvl="1"/>
            <a:r>
              <a:rPr lang="en-US" dirty="0"/>
              <a:t>Develop different factory and field acceptance criteria in terms of the number of such cracks allowed</a:t>
            </a:r>
          </a:p>
          <a:p>
            <a:pPr lvl="1"/>
            <a:r>
              <a:rPr lang="en-US" dirty="0"/>
              <a:t>Quantify energy delivery benefit in terms of $ and translate to differential insurance premiums</a:t>
            </a:r>
          </a:p>
        </p:txBody>
      </p:sp>
      <p:sp>
        <p:nvSpPr>
          <p:cNvPr id="4" name="Rectangle 3">
            <a:extLst>
              <a:ext uri="{FF2B5EF4-FFF2-40B4-BE49-F238E27FC236}">
                <a16:creationId xmlns:a16="http://schemas.microsoft.com/office/drawing/2014/main" id="{AA78C1FC-7E94-4941-B23E-8A0BB774B6E0}"/>
              </a:ext>
            </a:extLst>
          </p:cNvPr>
          <p:cNvSpPr/>
          <p:nvPr/>
        </p:nvSpPr>
        <p:spPr>
          <a:xfrm>
            <a:off x="279400" y="6093823"/>
            <a:ext cx="8458278" cy="400110"/>
          </a:xfrm>
          <a:prstGeom prst="rect">
            <a:avLst/>
          </a:prstGeom>
        </p:spPr>
        <p:txBody>
          <a:bodyPr wrap="none">
            <a:spAutoFit/>
          </a:bodyPr>
          <a:lstStyle/>
          <a:p>
            <a:r>
              <a:rPr lang="en-US" sz="2000" b="1" dirty="0"/>
              <a:t>We need better financial drivers for adoption of the more robust technologies</a:t>
            </a:r>
          </a:p>
        </p:txBody>
      </p:sp>
      <p:pic>
        <p:nvPicPr>
          <p:cNvPr id="5" name="Audio 4">
            <a:hlinkClick r:id="" action="ppaction://media"/>
            <a:extLst>
              <a:ext uri="{FF2B5EF4-FFF2-40B4-BE49-F238E27FC236}">
                <a16:creationId xmlns:a16="http://schemas.microsoft.com/office/drawing/2014/main" id="{E3337AB1-A697-EE49-A8EC-DDD77292A6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14653964"/>
      </p:ext>
    </p:extLst>
  </p:cSld>
  <p:clrMapOvr>
    <a:masterClrMapping/>
  </p:clrMapOvr>
  <mc:AlternateContent xmlns:mc="http://schemas.openxmlformats.org/markup-compatibility/2006">
    <mc:Choice xmlns:p14="http://schemas.microsoft.com/office/powerpoint/2010/main" Requires="p14">
      <p:transition spd="slow" p14:dur="2000" advTm="145852"/>
    </mc:Choice>
    <mc:Fallback>
      <p:transition spd="slow" advTm="145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09CAA-1DA7-9B45-95FF-488944D67AE8}"/>
              </a:ext>
            </a:extLst>
          </p:cNvPr>
          <p:cNvSpPr>
            <a:spLocks noGrp="1"/>
          </p:cNvSpPr>
          <p:nvPr>
            <p:ph type="title"/>
          </p:nvPr>
        </p:nvSpPr>
        <p:spPr/>
        <p:txBody>
          <a:bodyPr/>
          <a:lstStyle/>
          <a:p>
            <a:r>
              <a:rPr lang="en-US" dirty="0"/>
              <a:t>V-crack Modeling Research</a:t>
            </a:r>
          </a:p>
        </p:txBody>
      </p:sp>
      <p:pic>
        <p:nvPicPr>
          <p:cNvPr id="4" name="Content Placeholder 5">
            <a:extLst>
              <a:ext uri="{FF2B5EF4-FFF2-40B4-BE49-F238E27FC236}">
                <a16:creationId xmlns:a16="http://schemas.microsoft.com/office/drawing/2014/main" id="{47F3C582-7FDA-954B-8C31-17F0C8A1556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9328"/>
          <a:stretch/>
        </p:blipFill>
        <p:spPr>
          <a:xfrm>
            <a:off x="5214292" y="1143000"/>
            <a:ext cx="3784778" cy="2891118"/>
          </a:xfrm>
          <a:prstGeom prst="rect">
            <a:avLst/>
          </a:prstGeom>
        </p:spPr>
      </p:pic>
      <p:sp>
        <p:nvSpPr>
          <p:cNvPr id="5" name="TextBox 4">
            <a:extLst>
              <a:ext uri="{FF2B5EF4-FFF2-40B4-BE49-F238E27FC236}">
                <a16:creationId xmlns:a16="http://schemas.microsoft.com/office/drawing/2014/main" id="{CF4957A2-DCF5-EF40-8BDE-56438A6ACF50}"/>
              </a:ext>
            </a:extLst>
          </p:cNvPr>
          <p:cNvSpPr txBox="1"/>
          <p:nvPr/>
        </p:nvSpPr>
        <p:spPr>
          <a:xfrm>
            <a:off x="5985166" y="4034118"/>
            <a:ext cx="2855495" cy="369332"/>
          </a:xfrm>
          <a:prstGeom prst="rect">
            <a:avLst/>
          </a:prstGeom>
          <a:noFill/>
        </p:spPr>
        <p:txBody>
          <a:bodyPr wrap="square" rtlCol="0">
            <a:spAutoFit/>
          </a:bodyPr>
          <a:lstStyle/>
          <a:p>
            <a:r>
              <a:rPr lang="en-US" dirty="0"/>
              <a:t>Stress in the ‘X’ direction</a:t>
            </a:r>
          </a:p>
        </p:txBody>
      </p:sp>
      <p:cxnSp>
        <p:nvCxnSpPr>
          <p:cNvPr id="6" name="Straight Arrow Connector 5">
            <a:extLst>
              <a:ext uri="{FF2B5EF4-FFF2-40B4-BE49-F238E27FC236}">
                <a16:creationId xmlns:a16="http://schemas.microsoft.com/office/drawing/2014/main" id="{D361252E-3066-6E45-BE9D-8D4EE386D13A}"/>
              </a:ext>
            </a:extLst>
          </p:cNvPr>
          <p:cNvCxnSpPr/>
          <p:nvPr/>
        </p:nvCxnSpPr>
        <p:spPr>
          <a:xfrm>
            <a:off x="6287001" y="4500796"/>
            <a:ext cx="1856874" cy="0"/>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9" name="Content Placeholder 2">
            <a:extLst>
              <a:ext uri="{FF2B5EF4-FFF2-40B4-BE49-F238E27FC236}">
                <a16:creationId xmlns:a16="http://schemas.microsoft.com/office/drawing/2014/main" id="{9962A151-D74B-B343-974D-1811BA3E0A88}"/>
              </a:ext>
            </a:extLst>
          </p:cNvPr>
          <p:cNvSpPr txBox="1">
            <a:spLocks/>
          </p:cNvSpPr>
          <p:nvPr/>
        </p:nvSpPr>
        <p:spPr>
          <a:xfrm>
            <a:off x="279400" y="1143000"/>
            <a:ext cx="5085976" cy="2402388"/>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Modeled a freestanding cell with wires cooling from 25 to -40C</a:t>
            </a:r>
          </a:p>
          <a:p>
            <a:r>
              <a:rPr lang="en-US" dirty="0"/>
              <a:t>Saw stress patterns corresponding to the shapes seen in the ”V-crack” soldering defect</a:t>
            </a:r>
          </a:p>
          <a:p>
            <a:r>
              <a:rPr lang="en-US" dirty="0"/>
              <a:t>Could apply this model to cooling down from the soldering temperatures to help improve that processing step</a:t>
            </a:r>
          </a:p>
        </p:txBody>
      </p:sp>
      <p:pic>
        <p:nvPicPr>
          <p:cNvPr id="3" name="Audio 2">
            <a:hlinkClick r:id="" action="ppaction://media"/>
            <a:extLst>
              <a:ext uri="{FF2B5EF4-FFF2-40B4-BE49-F238E27FC236}">
                <a16:creationId xmlns:a16="http://schemas.microsoft.com/office/drawing/2014/main" id="{C458537E-9CB6-CD45-A9B1-98953C9CE6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46840343"/>
      </p:ext>
    </p:extLst>
  </p:cSld>
  <p:clrMapOvr>
    <a:masterClrMapping/>
  </p:clrMapOvr>
  <mc:AlternateContent xmlns:mc="http://schemas.openxmlformats.org/markup-compatibility/2006">
    <mc:Choice xmlns:p14="http://schemas.microsoft.com/office/powerpoint/2010/main" Requires="p14">
      <p:transition spd="slow" p14:dur="2000" advTm="50430"/>
    </mc:Choice>
    <mc:Fallback>
      <p:transition spd="slow" advTm="5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BAC4-B897-F240-A512-8C3D48F273B8}"/>
              </a:ext>
            </a:extLst>
          </p:cNvPr>
          <p:cNvSpPr>
            <a:spLocks noGrp="1"/>
          </p:cNvSpPr>
          <p:nvPr>
            <p:ph type="title"/>
          </p:nvPr>
        </p:nvSpPr>
        <p:spPr>
          <a:xfrm>
            <a:off x="294391" y="169707"/>
            <a:ext cx="7543802" cy="775229"/>
          </a:xfrm>
        </p:spPr>
        <p:txBody>
          <a:bodyPr>
            <a:normAutofit fontScale="90000"/>
          </a:bodyPr>
          <a:lstStyle/>
          <a:p>
            <a:r>
              <a:rPr lang="en-US" dirty="0"/>
              <a:t>Module Buying Decision Matrix (from cell crack risk perspective)</a:t>
            </a:r>
          </a:p>
        </p:txBody>
      </p:sp>
      <p:graphicFrame>
        <p:nvGraphicFramePr>
          <p:cNvPr id="4" name="Table 4">
            <a:extLst>
              <a:ext uri="{FF2B5EF4-FFF2-40B4-BE49-F238E27FC236}">
                <a16:creationId xmlns:a16="http://schemas.microsoft.com/office/drawing/2014/main" id="{EB4F8B4B-8416-1343-ADE9-12BFA54FC48F}"/>
              </a:ext>
            </a:extLst>
          </p:cNvPr>
          <p:cNvGraphicFramePr>
            <a:graphicFrameLocks noGrp="1"/>
          </p:cNvGraphicFramePr>
          <p:nvPr>
            <p:extLst>
              <p:ext uri="{D42A27DB-BD31-4B8C-83A1-F6EECF244321}">
                <p14:modId xmlns:p14="http://schemas.microsoft.com/office/powerpoint/2010/main" val="1813149091"/>
              </p:ext>
            </p:extLst>
          </p:nvPr>
        </p:nvGraphicFramePr>
        <p:xfrm>
          <a:off x="102225" y="1150343"/>
          <a:ext cx="8906863" cy="5308600"/>
        </p:xfrm>
        <a:graphic>
          <a:graphicData uri="http://schemas.openxmlformats.org/drawingml/2006/table">
            <a:tbl>
              <a:tblPr firstRow="1" bandRow="1">
                <a:tableStyleId>{5C22544A-7EE6-4342-B048-85BDC9FD1C3A}</a:tableStyleId>
              </a:tblPr>
              <a:tblGrid>
                <a:gridCol w="334753">
                  <a:extLst>
                    <a:ext uri="{9D8B030D-6E8A-4147-A177-3AD203B41FA5}">
                      <a16:colId xmlns:a16="http://schemas.microsoft.com/office/drawing/2014/main" val="980903598"/>
                    </a:ext>
                  </a:extLst>
                </a:gridCol>
                <a:gridCol w="3964797">
                  <a:extLst>
                    <a:ext uri="{9D8B030D-6E8A-4147-A177-3AD203B41FA5}">
                      <a16:colId xmlns:a16="http://schemas.microsoft.com/office/drawing/2014/main" val="3111761593"/>
                    </a:ext>
                  </a:extLst>
                </a:gridCol>
                <a:gridCol w="4607313">
                  <a:extLst>
                    <a:ext uri="{9D8B030D-6E8A-4147-A177-3AD203B41FA5}">
                      <a16:colId xmlns:a16="http://schemas.microsoft.com/office/drawing/2014/main" val="3160004991"/>
                    </a:ext>
                  </a:extLst>
                </a:gridCol>
              </a:tblGrid>
              <a:tr h="370840">
                <a:tc>
                  <a:txBody>
                    <a:bodyPr/>
                    <a:lstStyle/>
                    <a:p>
                      <a:endParaRPr lang="en-US" dirty="0"/>
                    </a:p>
                  </a:txBody>
                  <a:tcPr/>
                </a:tc>
                <a:tc>
                  <a:txBody>
                    <a:bodyPr/>
                    <a:lstStyle/>
                    <a:p>
                      <a:r>
                        <a:rPr lang="en-US" dirty="0"/>
                        <a:t>Action</a:t>
                      </a:r>
                    </a:p>
                  </a:txBody>
                  <a:tcPr/>
                </a:tc>
                <a:tc>
                  <a:txBody>
                    <a:bodyPr/>
                    <a:lstStyle/>
                    <a:p>
                      <a:r>
                        <a:rPr lang="en-US" dirty="0"/>
                        <a:t>Response</a:t>
                      </a:r>
                    </a:p>
                  </a:txBody>
                  <a:tcPr/>
                </a:tc>
                <a:extLst>
                  <a:ext uri="{0D108BD9-81ED-4DB2-BD59-A6C34878D82A}">
                    <a16:rowId xmlns:a16="http://schemas.microsoft.com/office/drawing/2014/main" val="1806445464"/>
                  </a:ext>
                </a:extLst>
              </a:tr>
              <a:tr h="0">
                <a:tc>
                  <a:txBody>
                    <a:bodyPr/>
                    <a:lstStyle/>
                    <a:p>
                      <a:r>
                        <a:rPr lang="en-US" dirty="0"/>
                        <a:t>1</a:t>
                      </a:r>
                    </a:p>
                  </a:txBody>
                  <a:tcPr/>
                </a:tc>
                <a:tc>
                  <a:txBody>
                    <a:bodyPr/>
                    <a:lstStyle/>
                    <a:p>
                      <a:r>
                        <a:rPr lang="en-US" dirty="0"/>
                        <a:t>See if glass/glass is acceptable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 glass/glass (In hail-prone areas use thickness glass possible);  If not, then:</a:t>
                      </a:r>
                    </a:p>
                  </a:txBody>
                  <a:tcPr/>
                </a:tc>
                <a:extLst>
                  <a:ext uri="{0D108BD9-81ED-4DB2-BD59-A6C34878D82A}">
                    <a16:rowId xmlns:a16="http://schemas.microsoft.com/office/drawing/2014/main" val="3667177922"/>
                  </a:ext>
                </a:extLst>
              </a:tr>
              <a:tr h="370840">
                <a:tc>
                  <a:txBody>
                    <a:bodyPr/>
                    <a:lstStyle/>
                    <a:p>
                      <a:r>
                        <a:rPr lang="en-US" dirty="0"/>
                        <a:t>2</a:t>
                      </a:r>
                    </a:p>
                  </a:txBody>
                  <a:tcPr/>
                </a:tc>
                <a:tc>
                  <a:txBody>
                    <a:bodyPr/>
                    <a:lstStyle/>
                    <a:p>
                      <a:r>
                        <a:rPr lang="en-US" dirty="0"/>
                        <a:t>Ask to see internal EL acceptance criteria</a:t>
                      </a:r>
                    </a:p>
                  </a:txBody>
                  <a:tcPr/>
                </a:tc>
                <a:tc>
                  <a:txBody>
                    <a:bodyPr/>
                    <a:lstStyle/>
                    <a:p>
                      <a:r>
                        <a:rPr lang="en-US" dirty="0"/>
                        <a:t>Choose top candidates with the strictest criteria</a:t>
                      </a:r>
                    </a:p>
                  </a:txBody>
                  <a:tcPr/>
                </a:tc>
                <a:extLst>
                  <a:ext uri="{0D108BD9-81ED-4DB2-BD59-A6C34878D82A}">
                    <a16:rowId xmlns:a16="http://schemas.microsoft.com/office/drawing/2014/main" val="892236269"/>
                  </a:ext>
                </a:extLst>
              </a:tr>
              <a:tr h="370840">
                <a:tc>
                  <a:txBody>
                    <a:bodyPr/>
                    <a:lstStyle/>
                    <a:p>
                      <a:r>
                        <a:rPr lang="en-US" dirty="0"/>
                        <a:t>3</a:t>
                      </a:r>
                    </a:p>
                  </a:txBody>
                  <a:tcPr/>
                </a:tc>
                <a:tc>
                  <a:txBody>
                    <a:bodyPr/>
                    <a:lstStyle/>
                    <a:p>
                      <a:r>
                        <a:rPr lang="en-US" dirty="0"/>
                        <a:t>Look at some sample factory EL images from different lines</a:t>
                      </a:r>
                    </a:p>
                  </a:txBody>
                  <a:tcPr/>
                </a:tc>
                <a:tc>
                  <a:txBody>
                    <a:bodyPr/>
                    <a:lstStyle/>
                    <a:p>
                      <a:r>
                        <a:rPr lang="en-US" dirty="0"/>
                        <a:t>Consider only manufacturers with high resolution, optimized EL where can see short V-cracks.  (If you can’t see it, you can’t control it)</a:t>
                      </a:r>
                    </a:p>
                  </a:txBody>
                  <a:tcPr/>
                </a:tc>
                <a:extLst>
                  <a:ext uri="{0D108BD9-81ED-4DB2-BD59-A6C34878D82A}">
                    <a16:rowId xmlns:a16="http://schemas.microsoft.com/office/drawing/2014/main" val="1884174192"/>
                  </a:ext>
                </a:extLst>
              </a:tr>
              <a:tr h="370840">
                <a:tc>
                  <a:txBody>
                    <a:bodyPr/>
                    <a:lstStyle/>
                    <a:p>
                      <a:r>
                        <a:rPr lang="en-US" dirty="0"/>
                        <a:t>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Look at many factory EL images from randomized lines and dates, zoomed in</a:t>
                      </a:r>
                    </a:p>
                    <a:p>
                      <a:endParaRPr lang="en-US" dirty="0"/>
                    </a:p>
                  </a:txBody>
                  <a:tcPr/>
                </a:tc>
                <a:tc>
                  <a:txBody>
                    <a:bodyPr/>
                    <a:lstStyle/>
                    <a:p>
                      <a:r>
                        <a:rPr lang="en-US" dirty="0"/>
                        <a:t>Choose top candidates who are following their own acceptance criteria and who have the lowest rate of V-cracks and other problems</a:t>
                      </a:r>
                    </a:p>
                  </a:txBody>
                  <a:tcPr/>
                </a:tc>
                <a:extLst>
                  <a:ext uri="{0D108BD9-81ED-4DB2-BD59-A6C34878D82A}">
                    <a16:rowId xmlns:a16="http://schemas.microsoft.com/office/drawing/2014/main" val="2705588046"/>
                  </a:ext>
                </a:extLst>
              </a:tr>
              <a:tr h="370840">
                <a:tc>
                  <a:txBody>
                    <a:bodyPr/>
                    <a:lstStyle/>
                    <a:p>
                      <a:r>
                        <a:rPr lang="en-US" dirty="0"/>
                        <a:t>5</a:t>
                      </a:r>
                    </a:p>
                  </a:txBody>
                  <a:tcPr/>
                </a:tc>
                <a:tc>
                  <a:txBody>
                    <a:bodyPr/>
                    <a:lstStyle/>
                    <a:p>
                      <a:r>
                        <a:rPr lang="en-US" dirty="0"/>
                        <a:t>Ask to see EL images from IEC61215, </a:t>
                      </a:r>
                      <a:r>
                        <a:rPr lang="en-US" sz="1800" kern="1200" dirty="0">
                          <a:solidFill>
                            <a:schemeClr val="dk1"/>
                          </a:solidFill>
                          <a:effectLst/>
                          <a:latin typeface="+mn-lt"/>
                          <a:ea typeface="+mn-ea"/>
                          <a:cs typeface="+mn-cs"/>
                        </a:rPr>
                        <a:t>IEC TS 63209-1 ED1, and high energy hail</a:t>
                      </a:r>
                      <a:r>
                        <a:rPr lang="en-US" dirty="0"/>
                        <a:t> testing before &amp; </a:t>
                      </a:r>
                      <a:r>
                        <a:rPr lang="en-US" u="sng" dirty="0"/>
                        <a:t>after</a:t>
                      </a:r>
                      <a:r>
                        <a:rPr lang="en-US" dirty="0"/>
                        <a:t> the test legs</a:t>
                      </a:r>
                    </a:p>
                  </a:txBody>
                  <a:tcPr/>
                </a:tc>
                <a:tc>
                  <a:txBody>
                    <a:bodyPr/>
                    <a:lstStyle/>
                    <a:p>
                      <a:r>
                        <a:rPr lang="en-US" dirty="0"/>
                        <a:t>Choose top candidates with the least crack creation and propagation</a:t>
                      </a:r>
                    </a:p>
                  </a:txBody>
                  <a:tcPr/>
                </a:tc>
                <a:extLst>
                  <a:ext uri="{0D108BD9-81ED-4DB2-BD59-A6C34878D82A}">
                    <a16:rowId xmlns:a16="http://schemas.microsoft.com/office/drawing/2014/main" val="563701461"/>
                  </a:ext>
                </a:extLst>
              </a:tr>
              <a:tr h="370840">
                <a:tc>
                  <a:txBody>
                    <a:bodyPr/>
                    <a:lstStyle/>
                    <a:p>
                      <a:r>
                        <a:rPr lang="en-US" dirty="0"/>
                        <a:t>6</a:t>
                      </a:r>
                    </a:p>
                  </a:txBody>
                  <a:tcPr/>
                </a:tc>
                <a:tc>
                  <a:txBody>
                    <a:bodyPr/>
                    <a:lstStyle/>
                    <a:p>
                      <a:r>
                        <a:rPr lang="en-US" dirty="0"/>
                        <a:t>Ask to see BOM details for front encapsulant thickness and </a:t>
                      </a:r>
                      <a:r>
                        <a:rPr lang="en-US" dirty="0" err="1"/>
                        <a:t>wire+solder</a:t>
                      </a:r>
                      <a:r>
                        <a:rPr lang="en-US" dirty="0"/>
                        <a:t> thickness</a:t>
                      </a:r>
                    </a:p>
                  </a:txBody>
                  <a:tcPr/>
                </a:tc>
                <a:tc>
                  <a:txBody>
                    <a:bodyPr/>
                    <a:lstStyle/>
                    <a:p>
                      <a:r>
                        <a:rPr lang="en-US" dirty="0"/>
                        <a:t>Choose top candidates with the largest value of (encapsulant thickness – wire thickness), especially if installing in a cold regions</a:t>
                      </a:r>
                    </a:p>
                  </a:txBody>
                  <a:tcPr/>
                </a:tc>
                <a:extLst>
                  <a:ext uri="{0D108BD9-81ED-4DB2-BD59-A6C34878D82A}">
                    <a16:rowId xmlns:a16="http://schemas.microsoft.com/office/drawing/2014/main" val="1384174090"/>
                  </a:ext>
                </a:extLst>
              </a:tr>
            </a:tbl>
          </a:graphicData>
        </a:graphic>
      </p:graphicFrame>
      <p:pic>
        <p:nvPicPr>
          <p:cNvPr id="5" name="Audio 4">
            <a:hlinkClick r:id="" action="ppaction://media"/>
            <a:extLst>
              <a:ext uri="{FF2B5EF4-FFF2-40B4-BE49-F238E27FC236}">
                <a16:creationId xmlns:a16="http://schemas.microsoft.com/office/drawing/2014/main" id="{5C591155-2A92-284E-944D-AEEB06A865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68343902"/>
      </p:ext>
    </p:extLst>
  </p:cSld>
  <p:clrMapOvr>
    <a:masterClrMapping/>
  </p:clrMapOvr>
  <mc:AlternateContent xmlns:mc="http://schemas.openxmlformats.org/markup-compatibility/2006">
    <mc:Choice xmlns:p14="http://schemas.microsoft.com/office/powerpoint/2010/main" Requires="p14">
      <p:transition spd="slow" p14:dur="2000" advTm="209605"/>
    </mc:Choice>
    <mc:Fallback>
      <p:transition spd="slow" advTm="20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0729" y="4910197"/>
            <a:ext cx="7590729" cy="1186287"/>
          </a:xfrm>
        </p:spPr>
        <p:txBody>
          <a:bodyPr>
            <a:normAutofit/>
          </a:bodyPr>
          <a:lstStyle/>
          <a:p>
            <a:r>
              <a:rPr lang="en-US" sz="5300" b="1" dirty="0"/>
              <a:t>Thank You</a:t>
            </a:r>
            <a:endParaRPr lang="en-US" sz="4000" dirty="0"/>
          </a:p>
        </p:txBody>
      </p:sp>
      <p:pic>
        <p:nvPicPr>
          <p:cNvPr id="4" name="Picture 3">
            <a:extLst>
              <a:ext uri="{FF2B5EF4-FFF2-40B4-BE49-F238E27FC236}">
                <a16:creationId xmlns:a16="http://schemas.microsoft.com/office/drawing/2014/main" id="{2A189E93-CC26-9C47-87B0-E143E8FFD9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56157" y="3365758"/>
            <a:ext cx="2137832" cy="1271820"/>
          </a:xfrm>
          <a:prstGeom prst="rect">
            <a:avLst/>
          </a:prstGeom>
        </p:spPr>
      </p:pic>
      <p:pic>
        <p:nvPicPr>
          <p:cNvPr id="8" name="Picture 7">
            <a:extLst>
              <a:ext uri="{FF2B5EF4-FFF2-40B4-BE49-F238E27FC236}">
                <a16:creationId xmlns:a16="http://schemas.microsoft.com/office/drawing/2014/main" id="{F12E6C21-B496-0F46-B43E-564BA93DB6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6710" y="1371750"/>
            <a:ext cx="2183831" cy="1637873"/>
          </a:xfrm>
          <a:prstGeom prst="rect">
            <a:avLst/>
          </a:prstGeom>
        </p:spPr>
      </p:pic>
      <p:pic>
        <p:nvPicPr>
          <p:cNvPr id="9" name="Picture 8">
            <a:extLst>
              <a:ext uri="{FF2B5EF4-FFF2-40B4-BE49-F238E27FC236}">
                <a16:creationId xmlns:a16="http://schemas.microsoft.com/office/drawing/2014/main" id="{C86E0FFD-7702-6444-ACBF-4D28262B4B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3902" y="3389751"/>
            <a:ext cx="2252198" cy="1686497"/>
          </a:xfrm>
          <a:prstGeom prst="rect">
            <a:avLst/>
          </a:prstGeom>
        </p:spPr>
      </p:pic>
      <p:pic>
        <p:nvPicPr>
          <p:cNvPr id="10" name="Picture 9" descr="IMG_3587.JPG">
            <a:extLst>
              <a:ext uri="{FF2B5EF4-FFF2-40B4-BE49-F238E27FC236}">
                <a16:creationId xmlns:a16="http://schemas.microsoft.com/office/drawing/2014/main" id="{A9950A7A-10EA-8D4C-91EC-68F3FE1EDC5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4364" y="1369728"/>
            <a:ext cx="1972348" cy="1699857"/>
          </a:xfrm>
          <a:prstGeom prst="rect">
            <a:avLst/>
          </a:prstGeom>
        </p:spPr>
      </p:pic>
      <p:pic>
        <p:nvPicPr>
          <p:cNvPr id="11" name="Picture 10">
            <a:extLst>
              <a:ext uri="{FF2B5EF4-FFF2-40B4-BE49-F238E27FC236}">
                <a16:creationId xmlns:a16="http://schemas.microsoft.com/office/drawing/2014/main" id="{9F4F2A3A-A4D7-9D49-899A-0FE5FC9B2A6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3142" y="3159798"/>
            <a:ext cx="1927959" cy="707886"/>
          </a:xfrm>
          <a:prstGeom prst="rect">
            <a:avLst/>
          </a:prstGeom>
        </p:spPr>
      </p:pic>
      <p:cxnSp>
        <p:nvCxnSpPr>
          <p:cNvPr id="12" name="Straight Arrow Connector 11">
            <a:extLst>
              <a:ext uri="{FF2B5EF4-FFF2-40B4-BE49-F238E27FC236}">
                <a16:creationId xmlns:a16="http://schemas.microsoft.com/office/drawing/2014/main" id="{4BDCC867-C408-8F40-A0A9-A792D87CD71C}"/>
              </a:ext>
            </a:extLst>
          </p:cNvPr>
          <p:cNvCxnSpPr>
            <a:cxnSpLocks/>
          </p:cNvCxnSpPr>
          <p:nvPr/>
        </p:nvCxnSpPr>
        <p:spPr>
          <a:xfrm flipH="1">
            <a:off x="4060600" y="4516452"/>
            <a:ext cx="585877" cy="194623"/>
          </a:xfrm>
          <a:prstGeom prst="straightConnector1">
            <a:avLst/>
          </a:prstGeom>
          <a:ln w="4445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D454D64-0ACB-DF4D-983E-4DDE06914B9D}"/>
              </a:ext>
            </a:extLst>
          </p:cNvPr>
          <p:cNvSpPr/>
          <p:nvPr/>
        </p:nvSpPr>
        <p:spPr>
          <a:xfrm>
            <a:off x="4762476" y="4587661"/>
            <a:ext cx="1891865" cy="369332"/>
          </a:xfrm>
          <a:prstGeom prst="rect">
            <a:avLst/>
          </a:prstGeom>
        </p:spPr>
        <p:txBody>
          <a:bodyPr wrap="none">
            <a:spAutoFit/>
          </a:bodyPr>
          <a:lstStyle/>
          <a:p>
            <a:r>
              <a:rPr lang="en-US" i="1" dirty="0">
                <a:latin typeface="Gill Sans"/>
                <a:cs typeface="Gill Sans"/>
              </a:rPr>
              <a:t>Look while you load</a:t>
            </a:r>
            <a:endParaRPr lang="en-US" i="1" dirty="0"/>
          </a:p>
        </p:txBody>
      </p:sp>
      <p:pic>
        <p:nvPicPr>
          <p:cNvPr id="15" name="Picture 14">
            <a:extLst>
              <a:ext uri="{FF2B5EF4-FFF2-40B4-BE49-F238E27FC236}">
                <a16:creationId xmlns:a16="http://schemas.microsoft.com/office/drawing/2014/main" id="{83431808-A713-014F-89A3-FEA6BC61EF5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776302" y="1372122"/>
            <a:ext cx="2215298" cy="1503499"/>
          </a:xfrm>
          <a:prstGeom prst="rect">
            <a:avLst/>
          </a:prstGeom>
        </p:spPr>
      </p:pic>
      <p:pic>
        <p:nvPicPr>
          <p:cNvPr id="16" name="Picture 15">
            <a:extLst>
              <a:ext uri="{FF2B5EF4-FFF2-40B4-BE49-F238E27FC236}">
                <a16:creationId xmlns:a16="http://schemas.microsoft.com/office/drawing/2014/main" id="{0E9EC477-E533-8742-BB71-72964717736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14163" y="2921651"/>
            <a:ext cx="2144183" cy="2332166"/>
          </a:xfrm>
          <a:prstGeom prst="rect">
            <a:avLst/>
          </a:prstGeom>
        </p:spPr>
      </p:pic>
      <p:pic>
        <p:nvPicPr>
          <p:cNvPr id="17" name="Picture 16" descr="Graphical user interface, website&#10;&#10;Description automatically generated">
            <a:extLst>
              <a:ext uri="{FF2B5EF4-FFF2-40B4-BE49-F238E27FC236}">
                <a16:creationId xmlns:a16="http://schemas.microsoft.com/office/drawing/2014/main" id="{345CC949-80CD-6C40-972C-7D61C1B2E8F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82601" y="4056174"/>
            <a:ext cx="1968500" cy="838382"/>
          </a:xfrm>
          <a:prstGeom prst="rect">
            <a:avLst/>
          </a:prstGeom>
        </p:spPr>
      </p:pic>
      <p:pic>
        <p:nvPicPr>
          <p:cNvPr id="18" name="Picture 17" descr="A picture containing building, water, standing, covered&#10;&#10;Description automatically generated">
            <a:extLst>
              <a:ext uri="{FF2B5EF4-FFF2-40B4-BE49-F238E27FC236}">
                <a16:creationId xmlns:a16="http://schemas.microsoft.com/office/drawing/2014/main" id="{56CA3EE7-5350-0742-A571-6A773EFEF2A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264324" y="2374857"/>
            <a:ext cx="976739" cy="974786"/>
          </a:xfrm>
          <a:prstGeom prst="rect">
            <a:avLst/>
          </a:prstGeom>
        </p:spPr>
      </p:pic>
      <p:pic>
        <p:nvPicPr>
          <p:cNvPr id="19" name="Picture 18" descr="A close up of a screen&#10;&#10;Description automatically generated">
            <a:extLst>
              <a:ext uri="{FF2B5EF4-FFF2-40B4-BE49-F238E27FC236}">
                <a16:creationId xmlns:a16="http://schemas.microsoft.com/office/drawing/2014/main" id="{FCBCA937-D433-514F-B30A-8766287A9F3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564545" y="2360782"/>
            <a:ext cx="976740" cy="966972"/>
          </a:xfrm>
          <a:prstGeom prst="rect">
            <a:avLst/>
          </a:prstGeom>
        </p:spPr>
      </p:pic>
      <p:pic>
        <p:nvPicPr>
          <p:cNvPr id="20" name="Picture 19" descr="A close up of a machine&#10;&#10;Description automatically generated">
            <a:extLst>
              <a:ext uri="{FF2B5EF4-FFF2-40B4-BE49-F238E27FC236}">
                <a16:creationId xmlns:a16="http://schemas.microsoft.com/office/drawing/2014/main" id="{1C1E670F-E6C8-2F48-85D2-0E379E4D8BA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279760" y="1084979"/>
            <a:ext cx="945869" cy="1073562"/>
          </a:xfrm>
          <a:prstGeom prst="rect">
            <a:avLst/>
          </a:prstGeom>
        </p:spPr>
      </p:pic>
      <p:pic>
        <p:nvPicPr>
          <p:cNvPr id="21" name="Picture 20" descr="A picture containing indoor, table, sitting, computer&#10;&#10;Description automatically generated">
            <a:extLst>
              <a:ext uri="{FF2B5EF4-FFF2-40B4-BE49-F238E27FC236}">
                <a16:creationId xmlns:a16="http://schemas.microsoft.com/office/drawing/2014/main" id="{E042AE2D-B934-F04B-A3FB-A79477BC2ED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564545" y="1080467"/>
            <a:ext cx="947484" cy="1088817"/>
          </a:xfrm>
          <a:prstGeom prst="rect">
            <a:avLst/>
          </a:prstGeom>
        </p:spPr>
      </p:pic>
      <p:pic>
        <p:nvPicPr>
          <p:cNvPr id="22" name="Picture 21" descr="A computer sitting on top of a desk&#10;&#10;Description automatically generated">
            <a:extLst>
              <a:ext uri="{FF2B5EF4-FFF2-40B4-BE49-F238E27FC236}">
                <a16:creationId xmlns:a16="http://schemas.microsoft.com/office/drawing/2014/main" id="{08B358AF-664E-E24B-A116-F457043BC7B4}"/>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945515" y="1668519"/>
            <a:ext cx="887352" cy="974786"/>
          </a:xfrm>
          <a:prstGeom prst="rect">
            <a:avLst/>
          </a:prstGeom>
        </p:spPr>
      </p:pic>
      <p:sp>
        <p:nvSpPr>
          <p:cNvPr id="23" name="Rectangle 22">
            <a:extLst>
              <a:ext uri="{FF2B5EF4-FFF2-40B4-BE49-F238E27FC236}">
                <a16:creationId xmlns:a16="http://schemas.microsoft.com/office/drawing/2014/main" id="{81F22272-9C70-D441-84B5-FEC0C721E14D}"/>
              </a:ext>
            </a:extLst>
          </p:cNvPr>
          <p:cNvSpPr/>
          <p:nvPr/>
        </p:nvSpPr>
        <p:spPr>
          <a:xfrm>
            <a:off x="2291247" y="2074308"/>
            <a:ext cx="493340" cy="400110"/>
          </a:xfrm>
          <a:prstGeom prst="rect">
            <a:avLst/>
          </a:prstGeom>
        </p:spPr>
        <p:txBody>
          <a:bodyPr wrap="square">
            <a:spAutoFit/>
          </a:bodyPr>
          <a:lstStyle/>
          <a:p>
            <a:pPr algn="ctr"/>
            <a:r>
              <a:rPr lang="en-US" sz="2000" dirty="0"/>
              <a:t>EL</a:t>
            </a:r>
          </a:p>
        </p:txBody>
      </p:sp>
      <p:sp>
        <p:nvSpPr>
          <p:cNvPr id="24" name="Rectangle 23">
            <a:extLst>
              <a:ext uri="{FF2B5EF4-FFF2-40B4-BE49-F238E27FC236}">
                <a16:creationId xmlns:a16="http://schemas.microsoft.com/office/drawing/2014/main" id="{9D88C553-29C6-1747-B312-04C2A133D190}"/>
              </a:ext>
            </a:extLst>
          </p:cNvPr>
          <p:cNvSpPr/>
          <p:nvPr/>
        </p:nvSpPr>
        <p:spPr>
          <a:xfrm>
            <a:off x="3962610" y="2053223"/>
            <a:ext cx="493340" cy="400110"/>
          </a:xfrm>
          <a:prstGeom prst="rect">
            <a:avLst/>
          </a:prstGeom>
        </p:spPr>
        <p:txBody>
          <a:bodyPr wrap="square">
            <a:spAutoFit/>
          </a:bodyPr>
          <a:lstStyle/>
          <a:p>
            <a:pPr algn="ctr"/>
            <a:r>
              <a:rPr lang="en-US" sz="2000" dirty="0"/>
              <a:t>PL</a:t>
            </a:r>
          </a:p>
        </p:txBody>
      </p:sp>
      <p:pic>
        <p:nvPicPr>
          <p:cNvPr id="3" name="Audio 2">
            <a:hlinkClick r:id="" action="ppaction://media"/>
            <a:extLst>
              <a:ext uri="{FF2B5EF4-FFF2-40B4-BE49-F238E27FC236}">
                <a16:creationId xmlns:a16="http://schemas.microsoft.com/office/drawing/2014/main" id="{18380704-B866-CE4E-9FB8-6CC708A0A67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16956902"/>
      </p:ext>
    </p:extLst>
  </p:cSld>
  <p:clrMapOvr>
    <a:masterClrMapping/>
  </p:clrMapOvr>
  <mc:AlternateContent xmlns:mc="http://schemas.openxmlformats.org/markup-compatibility/2006">
    <mc:Choice xmlns:p14="http://schemas.microsoft.com/office/powerpoint/2010/main" Requires="p14">
      <p:transition spd="slow" p14:dur="2000" advTm="4982"/>
    </mc:Choice>
    <mc:Fallback>
      <p:transition spd="slow" advTm="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A0CC-230B-D844-B6EE-BFF61B39A3DB}"/>
              </a:ext>
            </a:extLst>
          </p:cNvPr>
          <p:cNvSpPr>
            <a:spLocks noGrp="1"/>
          </p:cNvSpPr>
          <p:nvPr>
            <p:ph type="title"/>
          </p:nvPr>
        </p:nvSpPr>
        <p:spPr/>
        <p:txBody>
          <a:bodyPr/>
          <a:lstStyle/>
          <a:p>
            <a:r>
              <a:rPr lang="en-US" dirty="0"/>
              <a:t>Publications</a:t>
            </a:r>
          </a:p>
        </p:txBody>
      </p:sp>
      <p:graphicFrame>
        <p:nvGraphicFramePr>
          <p:cNvPr id="4" name="Table 3">
            <a:extLst>
              <a:ext uri="{FF2B5EF4-FFF2-40B4-BE49-F238E27FC236}">
                <a16:creationId xmlns:a16="http://schemas.microsoft.com/office/drawing/2014/main" id="{6955CFC7-4E81-4040-BF9A-634191D6BFD8}"/>
              </a:ext>
            </a:extLst>
          </p:cNvPr>
          <p:cNvGraphicFramePr>
            <a:graphicFrameLocks noGrp="1"/>
          </p:cNvGraphicFramePr>
          <p:nvPr>
            <p:extLst>
              <p:ext uri="{D42A27DB-BD31-4B8C-83A1-F6EECF244321}">
                <p14:modId xmlns:p14="http://schemas.microsoft.com/office/powerpoint/2010/main" val="636923495"/>
              </p:ext>
            </p:extLst>
          </p:nvPr>
        </p:nvGraphicFramePr>
        <p:xfrm>
          <a:off x="115910" y="1172278"/>
          <a:ext cx="8912180" cy="5045012"/>
        </p:xfrm>
        <a:graphic>
          <a:graphicData uri="http://schemas.openxmlformats.org/drawingml/2006/table">
            <a:tbl>
              <a:tblPr firstRow="1" firstCol="1" bandRow="1">
                <a:tableStyleId>{BC89EF96-8CEA-46FF-86C4-4CE0E7609802}</a:tableStyleId>
              </a:tblPr>
              <a:tblGrid>
                <a:gridCol w="3631842">
                  <a:extLst>
                    <a:ext uri="{9D8B030D-6E8A-4147-A177-3AD203B41FA5}">
                      <a16:colId xmlns:a16="http://schemas.microsoft.com/office/drawing/2014/main" val="2312776869"/>
                    </a:ext>
                  </a:extLst>
                </a:gridCol>
                <a:gridCol w="4096837">
                  <a:extLst>
                    <a:ext uri="{9D8B030D-6E8A-4147-A177-3AD203B41FA5}">
                      <a16:colId xmlns:a16="http://schemas.microsoft.com/office/drawing/2014/main" val="2800478802"/>
                    </a:ext>
                  </a:extLst>
                </a:gridCol>
                <a:gridCol w="1183501">
                  <a:extLst>
                    <a:ext uri="{9D8B030D-6E8A-4147-A177-3AD203B41FA5}">
                      <a16:colId xmlns:a16="http://schemas.microsoft.com/office/drawing/2014/main" val="3670424973"/>
                    </a:ext>
                  </a:extLst>
                </a:gridCol>
              </a:tblGrid>
              <a:tr h="130033">
                <a:tc>
                  <a:txBody>
                    <a:bodyPr/>
                    <a:lstStyle/>
                    <a:p>
                      <a:pPr>
                        <a:lnSpc>
                          <a:spcPct val="115000"/>
                        </a:lnSpc>
                      </a:pPr>
                      <a:r>
                        <a:rPr lang="en-US" sz="1600" dirty="0">
                          <a:effectLst/>
                        </a:rPr>
                        <a:t>Full Author List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600" dirty="0">
                          <a:effectLst/>
                        </a:rPr>
                        <a:t>"Paper Title"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600" dirty="0">
                          <a:effectLst/>
                        </a:rPr>
                        <a:t>Conference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3336536498"/>
                  </a:ext>
                </a:extLst>
              </a:tr>
              <a:tr h="243392">
                <a:tc>
                  <a:txBody>
                    <a:bodyPr/>
                    <a:lstStyle/>
                    <a:p>
                      <a:pPr>
                        <a:lnSpc>
                          <a:spcPct val="115000"/>
                        </a:lnSpc>
                      </a:pPr>
                      <a:r>
                        <a:rPr lang="en-US" sz="1400" b="0">
                          <a:effectLst/>
                        </a:rPr>
                        <a:t>Eric J. Schneller, Hubert Seigneur, Jason Lincoln, Andrew M. Gabor</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The Impact of Cold Temperature Exposure in Mechanical Durability Testing of PV Modules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46th IEEE PVSC.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1403071176"/>
                  </a:ext>
                </a:extLst>
              </a:tr>
              <a:tr h="243392">
                <a:tc>
                  <a:txBody>
                    <a:bodyPr/>
                    <a:lstStyle/>
                    <a:p>
                      <a:pPr>
                        <a:lnSpc>
                          <a:spcPct val="115000"/>
                        </a:lnSpc>
                      </a:pPr>
                      <a:r>
                        <a:rPr lang="en-US" sz="1400" b="0" dirty="0">
                          <a:effectLst/>
                        </a:rPr>
                        <a:t>Hubert Seigneur, Eric Schneller, Andrew M. Gabor, Michael Rowell, Jason Lincoln, et. al.</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a:effectLst/>
                        </a:rPr>
                        <a:t>Microcrack Formation in Silicon Solar Cells during Cold Temperatures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46th IEEE PVSC.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2155396865"/>
                  </a:ext>
                </a:extLst>
              </a:tr>
              <a:tr h="181281">
                <a:tc>
                  <a:txBody>
                    <a:bodyPr/>
                    <a:lstStyle/>
                    <a:p>
                      <a:pPr>
                        <a:lnSpc>
                          <a:spcPct val="115000"/>
                        </a:lnSpc>
                      </a:pPr>
                      <a:r>
                        <a:rPr lang="en-US" sz="1400" b="0">
                          <a:effectLst/>
                        </a:rPr>
                        <a:t>Hubert Seigneur, Andrew M. Gabor, Eric Schneller, Jason Lincoln </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Electroluminescence-Testing Induced Crack Closure in PV modules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46th IEEE PVSC.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1046292609"/>
                  </a:ext>
                </a:extLst>
              </a:tr>
              <a:tr h="429726">
                <a:tc>
                  <a:txBody>
                    <a:bodyPr/>
                    <a:lstStyle/>
                    <a:p>
                      <a:pPr>
                        <a:lnSpc>
                          <a:spcPct val="115000"/>
                        </a:lnSpc>
                      </a:pPr>
                      <a:r>
                        <a:rPr lang="en-US" sz="1400" b="0">
                          <a:effectLst/>
                        </a:rPr>
                        <a:t>Hubert Seigneur, Eric J. Schneller, Dylan Colvin, Rob Janoch, Andrew Anselmo, Andrew M. Gabor </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The Influence on Cracked Solar Cell Degradation from Hurricane Dorian Wind Loading Events and the Influence of </a:t>
                      </a:r>
                      <a:r>
                        <a:rPr lang="en-US" sz="1400" dirty="0" err="1">
                          <a:effectLst/>
                        </a:rPr>
                        <a:t>RailPad</a:t>
                      </a:r>
                      <a:r>
                        <a:rPr lang="en-US" sz="1400" dirty="0">
                          <a:effectLst/>
                        </a:rPr>
                        <a:t> Bracing Elements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2020 PVRW</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2147552947"/>
                  </a:ext>
                </a:extLst>
              </a:tr>
              <a:tr h="305503">
                <a:tc>
                  <a:txBody>
                    <a:bodyPr/>
                    <a:lstStyle/>
                    <a:p>
                      <a:pPr>
                        <a:lnSpc>
                          <a:spcPct val="115000"/>
                        </a:lnSpc>
                      </a:pPr>
                      <a:r>
                        <a:rPr lang="en-US" sz="1400" b="0">
                          <a:effectLst/>
                        </a:rPr>
                        <a:t>Andrew M. Gabor, Eric J. Schneller, Hubert Seigneur, Michael W. Rowell, Dylan Colvin, Michael Hopwood, Kristopher Davis</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The Impact of Cracked Solar Cells on Solar Panel Energy Delivery</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a:effectLst/>
                        </a:rPr>
                        <a:t>47th IEEE PVSC Conf.</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1471096976"/>
                  </a:ext>
                </a:extLst>
              </a:tr>
              <a:tr h="305503">
                <a:tc>
                  <a:txBody>
                    <a:bodyPr/>
                    <a:lstStyle/>
                    <a:p>
                      <a:pPr>
                        <a:lnSpc>
                          <a:spcPct val="115000"/>
                        </a:lnSpc>
                      </a:pPr>
                      <a:r>
                        <a:rPr lang="en-US" sz="1400" b="0" dirty="0">
                          <a:effectLst/>
                        </a:rPr>
                        <a:t>Andrew M. Gabor</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Electroluminescence Defect Testing of Solar Panels and Ultraviolet Fluorescence Defect Testing of Solar Panels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NABCEP </a:t>
                      </a:r>
                      <a:r>
                        <a:rPr lang="en-US" sz="1200" dirty="0">
                          <a:effectLst/>
                        </a:rPr>
                        <a:t>Virtual Continuing Education Conf</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3915595667"/>
                  </a:ext>
                </a:extLst>
              </a:tr>
              <a:tr h="243392">
                <a:tc>
                  <a:txBody>
                    <a:bodyPr/>
                    <a:lstStyle/>
                    <a:p>
                      <a:pPr>
                        <a:lnSpc>
                          <a:spcPct val="115000"/>
                        </a:lnSpc>
                      </a:pPr>
                      <a:r>
                        <a:rPr lang="en-US" sz="1400" b="0">
                          <a:effectLst/>
                        </a:rPr>
                        <a:t>Andrew M. Gabor and Duncan W. J. Harwood </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a:effectLst/>
                        </a:rPr>
                        <a:t>Do Those Short Solar Cells Cracks That I Can Barely See in EL Really Matter?</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2021  PVRW</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2342258747"/>
                  </a:ext>
                </a:extLst>
              </a:tr>
              <a:tr h="429726">
                <a:tc>
                  <a:txBody>
                    <a:bodyPr/>
                    <a:lstStyle/>
                    <a:p>
                      <a:pPr>
                        <a:lnSpc>
                          <a:spcPct val="115000"/>
                        </a:lnSpc>
                      </a:pPr>
                      <a:r>
                        <a:rPr lang="en-US" sz="1400" b="0" dirty="0">
                          <a:effectLst/>
                        </a:rPr>
                        <a:t>Hubert Seigneur, Hossein Ebrahimi, Andrew M. Gabor</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marR="92075">
                        <a:lnSpc>
                          <a:spcPct val="115000"/>
                        </a:lnSpc>
                      </a:pPr>
                      <a:r>
                        <a:rPr lang="en-US" sz="1400" dirty="0">
                          <a:effectLst/>
                        </a:rPr>
                        <a:t>The Role of Material Properties and Geometries in Microcrack Formation in Silicon Solar Cells During Cold Temperatures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tc>
                  <a:txBody>
                    <a:bodyPr/>
                    <a:lstStyle/>
                    <a:p>
                      <a:pPr>
                        <a:lnSpc>
                          <a:spcPct val="115000"/>
                        </a:lnSpc>
                      </a:pPr>
                      <a:r>
                        <a:rPr lang="en-US" sz="1400" dirty="0">
                          <a:effectLst/>
                        </a:rPr>
                        <a:t>2021  PVRW</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95" marR="22095" marT="0" marB="0"/>
                </a:tc>
                <a:extLst>
                  <a:ext uri="{0D108BD9-81ED-4DB2-BD59-A6C34878D82A}">
                    <a16:rowId xmlns:a16="http://schemas.microsoft.com/office/drawing/2014/main" val="166706248"/>
                  </a:ext>
                </a:extLst>
              </a:tr>
            </a:tbl>
          </a:graphicData>
        </a:graphic>
      </p:graphicFrame>
      <p:pic>
        <p:nvPicPr>
          <p:cNvPr id="3" name="Audio 2">
            <a:hlinkClick r:id="" action="ppaction://media"/>
            <a:extLst>
              <a:ext uri="{FF2B5EF4-FFF2-40B4-BE49-F238E27FC236}">
                <a16:creationId xmlns:a16="http://schemas.microsoft.com/office/drawing/2014/main" id="{3739376B-742D-3042-A455-EE647AC85E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31040702"/>
      </p:ext>
    </p:extLst>
  </p:cSld>
  <p:clrMapOvr>
    <a:masterClrMapping/>
  </p:clrMapOvr>
  <mc:AlternateContent xmlns:mc="http://schemas.openxmlformats.org/markup-compatibility/2006">
    <mc:Choice xmlns:p14="http://schemas.microsoft.com/office/powerpoint/2010/main" Requires="p14">
      <p:transition spd="slow" p14:dur="2000" advTm="6976"/>
    </mc:Choice>
    <mc:Fallback>
      <p:transition spd="slow" advTm="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D393-F648-A84D-BD94-58A38D81ECD7}"/>
              </a:ext>
            </a:extLst>
          </p:cNvPr>
          <p:cNvSpPr>
            <a:spLocks noGrp="1"/>
          </p:cNvSpPr>
          <p:nvPr>
            <p:ph type="title"/>
          </p:nvPr>
        </p:nvSpPr>
        <p:spPr/>
        <p:txBody>
          <a:bodyPr/>
          <a:lstStyle/>
          <a:p>
            <a:r>
              <a:rPr lang="en-US" dirty="0"/>
              <a:t>Patent Application - </a:t>
            </a:r>
            <a:r>
              <a:rPr lang="en-US" i="1" dirty="0" err="1"/>
              <a:t>RailPads</a:t>
            </a:r>
            <a:endParaRPr lang="en-US" i="1" dirty="0"/>
          </a:p>
        </p:txBody>
      </p:sp>
      <p:pic>
        <p:nvPicPr>
          <p:cNvPr id="4" name="Picture 3" descr="A close - up of a document&#10;&#10;Description automatically generated with low confidence">
            <a:extLst>
              <a:ext uri="{FF2B5EF4-FFF2-40B4-BE49-F238E27FC236}">
                <a16:creationId xmlns:a16="http://schemas.microsoft.com/office/drawing/2014/main" id="{35EA4C29-FC92-9A48-80C7-41E0355AD4D4}"/>
              </a:ext>
            </a:extLst>
          </p:cNvPr>
          <p:cNvPicPr/>
          <p:nvPr/>
        </p:nvPicPr>
        <p:blipFill>
          <a:blip r:embed="rId4"/>
          <a:stretch>
            <a:fillRect/>
          </a:stretch>
        </p:blipFill>
        <p:spPr>
          <a:xfrm>
            <a:off x="710547" y="1201918"/>
            <a:ext cx="7692047" cy="4885390"/>
          </a:xfrm>
          <a:prstGeom prst="rect">
            <a:avLst/>
          </a:prstGeom>
        </p:spPr>
      </p:pic>
      <p:pic>
        <p:nvPicPr>
          <p:cNvPr id="3" name="Audio 2">
            <a:hlinkClick r:id="" action="ppaction://media"/>
            <a:extLst>
              <a:ext uri="{FF2B5EF4-FFF2-40B4-BE49-F238E27FC236}">
                <a16:creationId xmlns:a16="http://schemas.microsoft.com/office/drawing/2014/main" id="{513AE698-145D-F549-8224-10A5747ED5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43378185"/>
      </p:ext>
    </p:extLst>
  </p:cSld>
  <p:clrMapOvr>
    <a:masterClrMapping/>
  </p:clrMapOvr>
  <mc:AlternateContent xmlns:mc="http://schemas.openxmlformats.org/markup-compatibility/2006">
    <mc:Choice xmlns:p14="http://schemas.microsoft.com/office/powerpoint/2010/main" Requires="p14">
      <p:transition spd="slow" p14:dur="2000" advTm="8257"/>
    </mc:Choice>
    <mc:Fallback>
      <p:transition spd="slow" advTm="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2690-F6DD-8745-9797-11ADB6058F19}"/>
              </a:ext>
            </a:extLst>
          </p:cNvPr>
          <p:cNvSpPr>
            <a:spLocks noGrp="1"/>
          </p:cNvSpPr>
          <p:nvPr>
            <p:ph type="title"/>
          </p:nvPr>
        </p:nvSpPr>
        <p:spPr/>
        <p:txBody>
          <a:bodyPr/>
          <a:lstStyle/>
          <a:p>
            <a:r>
              <a:rPr lang="en-US" dirty="0"/>
              <a:t>Main Research Themes</a:t>
            </a:r>
          </a:p>
        </p:txBody>
      </p:sp>
      <p:sp>
        <p:nvSpPr>
          <p:cNvPr id="3" name="Content Placeholder 2">
            <a:extLst>
              <a:ext uri="{FF2B5EF4-FFF2-40B4-BE49-F238E27FC236}">
                <a16:creationId xmlns:a16="http://schemas.microsoft.com/office/drawing/2014/main" id="{C9C4ED2E-BED5-984A-80F4-01C93C79D362}"/>
              </a:ext>
            </a:extLst>
          </p:cNvPr>
          <p:cNvSpPr>
            <a:spLocks noGrp="1"/>
          </p:cNvSpPr>
          <p:nvPr>
            <p:ph idx="1"/>
          </p:nvPr>
        </p:nvSpPr>
        <p:spPr/>
        <p:txBody>
          <a:bodyPr/>
          <a:lstStyle/>
          <a:p>
            <a:r>
              <a:rPr lang="en-US" dirty="0"/>
              <a:t>Improved Understanding of Why Cracks Form and Cause Degradation in Solar Cells</a:t>
            </a:r>
          </a:p>
          <a:p>
            <a:r>
              <a:rPr lang="en-US" dirty="0"/>
              <a:t>Improved Durability Testing Methods With Respect to Cracked Cells</a:t>
            </a:r>
          </a:p>
          <a:p>
            <a:r>
              <a:rPr lang="en-US" dirty="0"/>
              <a:t>New Module Designs and Related Manufacturing Methods &amp; Equipment</a:t>
            </a:r>
          </a:p>
          <a:p>
            <a:r>
              <a:rPr lang="en-US" dirty="0"/>
              <a:t>New Module Mounting Designs</a:t>
            </a:r>
          </a:p>
        </p:txBody>
      </p:sp>
      <p:pic>
        <p:nvPicPr>
          <p:cNvPr id="4" name="Audio 3">
            <a:hlinkClick r:id="" action="ppaction://media"/>
            <a:extLst>
              <a:ext uri="{FF2B5EF4-FFF2-40B4-BE49-F238E27FC236}">
                <a16:creationId xmlns:a16="http://schemas.microsoft.com/office/drawing/2014/main" id="{5352EF7D-89F4-6F4C-AD79-E4D8808EDE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03033036"/>
      </p:ext>
    </p:extLst>
  </p:cSld>
  <p:clrMapOvr>
    <a:masterClrMapping/>
  </p:clrMapOvr>
  <mc:AlternateContent xmlns:mc="http://schemas.openxmlformats.org/markup-compatibility/2006">
    <mc:Choice xmlns:p14="http://schemas.microsoft.com/office/powerpoint/2010/main" Requires="p14">
      <p:transition spd="slow" p14:dur="2000" advTm="32887"/>
    </mc:Choice>
    <mc:Fallback>
      <p:transition spd="slow" advTm="3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96D9B0F-564D-3C41-B1A0-019783D479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209783" y="2204314"/>
            <a:ext cx="2539433" cy="1027766"/>
          </a:xfrm>
          <a:prstGeom prst="rect">
            <a:avLst/>
          </a:prstGeom>
        </p:spPr>
      </p:pic>
      <p:sp>
        <p:nvSpPr>
          <p:cNvPr id="2" name="Title 1">
            <a:extLst>
              <a:ext uri="{FF2B5EF4-FFF2-40B4-BE49-F238E27FC236}">
                <a16:creationId xmlns:a16="http://schemas.microsoft.com/office/drawing/2014/main" id="{87C2F39A-5631-954C-8106-FFEEB9D0A2CF}"/>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A3F9D409-576C-4D4A-86CB-34AD3AB09FA2}"/>
              </a:ext>
            </a:extLst>
          </p:cNvPr>
          <p:cNvSpPr>
            <a:spLocks noGrp="1"/>
          </p:cNvSpPr>
          <p:nvPr>
            <p:ph idx="1"/>
          </p:nvPr>
        </p:nvSpPr>
        <p:spPr>
          <a:xfrm>
            <a:off x="279401" y="1143000"/>
            <a:ext cx="5238228" cy="5257800"/>
          </a:xfrm>
        </p:spPr>
        <p:txBody>
          <a:bodyPr>
            <a:normAutofit fontScale="85000" lnSpcReduction="20000"/>
          </a:bodyPr>
          <a:lstStyle/>
          <a:p>
            <a:r>
              <a:rPr lang="en-US" b="1" u="sng" dirty="0"/>
              <a:t>Micro</a:t>
            </a:r>
            <a:r>
              <a:rPr lang="en-US" u="sng" dirty="0"/>
              <a:t>crack</a:t>
            </a:r>
            <a:r>
              <a:rPr lang="en-US" dirty="0"/>
              <a:t>: A sub-millimeter long crack that can’t be seen in EL</a:t>
            </a:r>
          </a:p>
          <a:p>
            <a:pPr lvl="1"/>
            <a:r>
              <a:rPr lang="en-US" dirty="0"/>
              <a:t>Soldering induced damage</a:t>
            </a:r>
          </a:p>
          <a:p>
            <a:pPr lvl="1"/>
            <a:r>
              <a:rPr lang="en-US" dirty="0"/>
              <a:t>Laser cutting</a:t>
            </a:r>
          </a:p>
          <a:p>
            <a:pPr lvl="1"/>
            <a:r>
              <a:rPr lang="en-US" dirty="0"/>
              <a:t>Handling problems</a:t>
            </a:r>
          </a:p>
          <a:p>
            <a:pPr lvl="1"/>
            <a:r>
              <a:rPr lang="en-US" dirty="0"/>
              <a:t>Extreme cold exposure</a:t>
            </a:r>
          </a:p>
          <a:p>
            <a:r>
              <a:rPr lang="en-US" u="sng" dirty="0"/>
              <a:t>V-crack</a:t>
            </a:r>
            <a:r>
              <a:rPr lang="en-US" dirty="0"/>
              <a:t>:  A short (0.5-2mm) angled crack or cracks at the tips of busbars or the laser cut edge of cells that is visible in high resolution EL if one looks closely</a:t>
            </a:r>
          </a:p>
          <a:p>
            <a:r>
              <a:rPr lang="en-US" u="sng" dirty="0"/>
              <a:t>Closed crack </a:t>
            </a:r>
            <a:r>
              <a:rPr lang="en-US" dirty="0"/>
              <a:t>– A long crack, easily seen in EL, with little contrast difference between the two sides</a:t>
            </a:r>
          </a:p>
          <a:p>
            <a:endParaRPr lang="en-US" dirty="0"/>
          </a:p>
        </p:txBody>
      </p:sp>
      <p:pic>
        <p:nvPicPr>
          <p:cNvPr id="4" name="Picture 3">
            <a:extLst>
              <a:ext uri="{FF2B5EF4-FFF2-40B4-BE49-F238E27FC236}">
                <a16:creationId xmlns:a16="http://schemas.microsoft.com/office/drawing/2014/main" id="{872D49E3-3E57-744E-A591-51CA1EBF89D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817130" y="1189649"/>
            <a:ext cx="2243388" cy="1761642"/>
          </a:xfrm>
          <a:prstGeom prst="rect">
            <a:avLst/>
          </a:prstGeom>
        </p:spPr>
      </p:pic>
      <p:sp>
        <p:nvSpPr>
          <p:cNvPr id="5" name="Rectangle 4">
            <a:extLst>
              <a:ext uri="{FF2B5EF4-FFF2-40B4-BE49-F238E27FC236}">
                <a16:creationId xmlns:a16="http://schemas.microsoft.com/office/drawing/2014/main" id="{303C95D7-17F3-E14A-BACF-995C9ED3338C}"/>
              </a:ext>
            </a:extLst>
          </p:cNvPr>
          <p:cNvSpPr/>
          <p:nvPr/>
        </p:nvSpPr>
        <p:spPr>
          <a:xfrm>
            <a:off x="5329400" y="1867214"/>
            <a:ext cx="1595309" cy="369332"/>
          </a:xfrm>
          <a:prstGeom prst="rect">
            <a:avLst/>
          </a:prstGeom>
        </p:spPr>
        <p:txBody>
          <a:bodyPr wrap="none">
            <a:spAutoFit/>
          </a:bodyPr>
          <a:lstStyle/>
          <a:p>
            <a:r>
              <a:rPr lang="en-US" dirty="0"/>
              <a:t>[Gabor – 2006]</a:t>
            </a:r>
          </a:p>
        </p:txBody>
      </p:sp>
      <p:pic>
        <p:nvPicPr>
          <p:cNvPr id="11" name="Picture 23">
            <a:extLst>
              <a:ext uri="{FF2B5EF4-FFF2-40B4-BE49-F238E27FC236}">
                <a16:creationId xmlns:a16="http://schemas.microsoft.com/office/drawing/2014/main" id="{B907BD1C-5B8F-F545-8A7A-13B9CE70C5A0}"/>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rot="5400000">
            <a:off x="5027273" y="3565901"/>
            <a:ext cx="2065365" cy="1248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0715E1B-DF91-994C-8381-7E6F464597DC}"/>
              </a:ext>
            </a:extLst>
          </p:cNvPr>
          <p:cNvSpPr/>
          <p:nvPr/>
        </p:nvSpPr>
        <p:spPr>
          <a:xfrm>
            <a:off x="6827239" y="3233223"/>
            <a:ext cx="2316761" cy="646331"/>
          </a:xfrm>
          <a:prstGeom prst="rect">
            <a:avLst/>
          </a:prstGeom>
        </p:spPr>
        <p:txBody>
          <a:bodyPr wrap="square">
            <a:spAutoFit/>
          </a:bodyPr>
          <a:lstStyle/>
          <a:p>
            <a:pPr marL="7938" lvl="1" algn="ctr"/>
            <a:r>
              <a:rPr lang="en-US" dirty="0"/>
              <a:t>Poor soldering, busbar design, materials</a:t>
            </a:r>
          </a:p>
        </p:txBody>
      </p:sp>
      <p:sp>
        <p:nvSpPr>
          <p:cNvPr id="10" name="Rectangle 9">
            <a:extLst>
              <a:ext uri="{FF2B5EF4-FFF2-40B4-BE49-F238E27FC236}">
                <a16:creationId xmlns:a16="http://schemas.microsoft.com/office/drawing/2014/main" id="{22856E9A-4AC6-BB4A-93EF-8B4D02E44D17}"/>
              </a:ext>
            </a:extLst>
          </p:cNvPr>
          <p:cNvSpPr/>
          <p:nvPr/>
        </p:nvSpPr>
        <p:spPr>
          <a:xfrm>
            <a:off x="4976550" y="3771871"/>
            <a:ext cx="2001745" cy="646331"/>
          </a:xfrm>
          <a:prstGeom prst="rect">
            <a:avLst/>
          </a:prstGeom>
        </p:spPr>
        <p:txBody>
          <a:bodyPr wrap="square">
            <a:spAutoFit/>
          </a:bodyPr>
          <a:lstStyle/>
          <a:p>
            <a:pPr marL="571491" lvl="1" indent="-163513"/>
            <a:r>
              <a:rPr lang="en-US" dirty="0"/>
              <a:t>Poor laser scribing</a:t>
            </a:r>
          </a:p>
        </p:txBody>
      </p:sp>
      <p:pic>
        <p:nvPicPr>
          <p:cNvPr id="23" name="Picture 22">
            <a:extLst>
              <a:ext uri="{FF2B5EF4-FFF2-40B4-BE49-F238E27FC236}">
                <a16:creationId xmlns:a16="http://schemas.microsoft.com/office/drawing/2014/main" id="{86A9A215-0D9B-5544-8268-7C91EAE4BB3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rot="16200000">
            <a:off x="7233179" y="4638684"/>
            <a:ext cx="1299553" cy="2399041"/>
          </a:xfrm>
          <a:prstGeom prst="rect">
            <a:avLst/>
          </a:prstGeom>
        </p:spPr>
      </p:pic>
      <p:grpSp>
        <p:nvGrpSpPr>
          <p:cNvPr id="28" name="Group 27">
            <a:extLst>
              <a:ext uri="{FF2B5EF4-FFF2-40B4-BE49-F238E27FC236}">
                <a16:creationId xmlns:a16="http://schemas.microsoft.com/office/drawing/2014/main" id="{8C12EA78-3AEB-6D4F-941B-49F23749DEBB}"/>
              </a:ext>
            </a:extLst>
          </p:cNvPr>
          <p:cNvGrpSpPr/>
          <p:nvPr/>
        </p:nvGrpSpPr>
        <p:grpSpPr>
          <a:xfrm>
            <a:off x="6743756" y="3810768"/>
            <a:ext cx="2316761" cy="1242357"/>
            <a:chOff x="6222738" y="3813453"/>
            <a:chExt cx="3087686" cy="1655763"/>
          </a:xfrm>
        </p:grpSpPr>
        <p:pic>
          <p:nvPicPr>
            <p:cNvPr id="24" name="Picture 66">
              <a:extLst>
                <a:ext uri="{FF2B5EF4-FFF2-40B4-BE49-F238E27FC236}">
                  <a16:creationId xmlns:a16="http://schemas.microsoft.com/office/drawing/2014/main" id="{AC5A974D-E727-4C46-B83D-593C802FF742}"/>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6222738" y="3813453"/>
              <a:ext cx="3087686"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4">
              <a:extLst>
                <a:ext uri="{FF2B5EF4-FFF2-40B4-BE49-F238E27FC236}">
                  <a16:creationId xmlns:a16="http://schemas.microsoft.com/office/drawing/2014/main" id="{10857157-1CDC-5F43-BEA9-27CF0F9CBD92}"/>
                </a:ext>
              </a:extLst>
            </p:cNvPr>
            <p:cNvSpPr/>
            <p:nvPr/>
          </p:nvSpPr>
          <p:spPr bwMode="auto">
            <a:xfrm>
              <a:off x="6222738" y="4619903"/>
              <a:ext cx="239712" cy="247649"/>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6" name="Rounded Rectangle 25">
              <a:extLst>
                <a:ext uri="{FF2B5EF4-FFF2-40B4-BE49-F238E27FC236}">
                  <a16:creationId xmlns:a16="http://schemas.microsoft.com/office/drawing/2014/main" id="{6FAA5047-9EFE-4544-929A-6096F794CF25}"/>
                </a:ext>
              </a:extLst>
            </p:cNvPr>
            <p:cNvSpPr/>
            <p:nvPr/>
          </p:nvSpPr>
          <p:spPr bwMode="auto">
            <a:xfrm>
              <a:off x="7689588" y="4389716"/>
              <a:ext cx="236537" cy="247649"/>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 name="Rounded Rectangle 26">
              <a:extLst>
                <a:ext uri="{FF2B5EF4-FFF2-40B4-BE49-F238E27FC236}">
                  <a16:creationId xmlns:a16="http://schemas.microsoft.com/office/drawing/2014/main" id="{BAFE158B-25BF-C341-AA4A-D26420282F65}"/>
                </a:ext>
              </a:extLst>
            </p:cNvPr>
            <p:cNvSpPr/>
            <p:nvPr/>
          </p:nvSpPr>
          <p:spPr bwMode="auto">
            <a:xfrm>
              <a:off x="8981813" y="4389716"/>
              <a:ext cx="328611" cy="339726"/>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pic>
        <p:nvPicPr>
          <p:cNvPr id="6" name="Audio 5">
            <a:hlinkClick r:id="" action="ppaction://media"/>
            <a:extLst>
              <a:ext uri="{FF2B5EF4-FFF2-40B4-BE49-F238E27FC236}">
                <a16:creationId xmlns:a16="http://schemas.microsoft.com/office/drawing/2014/main" id="{8918A453-9BC6-6F45-BDD9-50940D6E84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63575874"/>
      </p:ext>
    </p:extLst>
  </p:cSld>
  <p:clrMapOvr>
    <a:masterClrMapping/>
  </p:clrMapOvr>
  <mc:AlternateContent xmlns:mc="http://schemas.openxmlformats.org/markup-compatibility/2006">
    <mc:Choice xmlns:p14="http://schemas.microsoft.com/office/powerpoint/2010/main" Requires="p14">
      <p:transition spd="slow" p14:dur="2000" advTm="102968"/>
    </mc:Choice>
    <mc:Fallback>
      <p:transition spd="slow" advTm="10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2F39A-5631-954C-8106-FFEEB9D0A2CF}"/>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A3F9D409-576C-4D4A-86CB-34AD3AB09FA2}"/>
              </a:ext>
            </a:extLst>
          </p:cNvPr>
          <p:cNvSpPr>
            <a:spLocks noGrp="1"/>
          </p:cNvSpPr>
          <p:nvPr>
            <p:ph idx="1"/>
          </p:nvPr>
        </p:nvSpPr>
        <p:spPr>
          <a:xfrm>
            <a:off x="279400" y="1143000"/>
            <a:ext cx="5505383" cy="5257800"/>
          </a:xfrm>
        </p:spPr>
        <p:txBody>
          <a:bodyPr>
            <a:normAutofit fontScale="85000" lnSpcReduction="10000"/>
          </a:bodyPr>
          <a:lstStyle/>
          <a:p>
            <a:r>
              <a:rPr lang="en-US" u="sng" dirty="0"/>
              <a:t>Open crack </a:t>
            </a:r>
            <a:r>
              <a:rPr lang="en-US" dirty="0"/>
              <a:t>– As above but with significant contrast difference due to front or back metallization becoming discontinuous</a:t>
            </a:r>
          </a:p>
          <a:p>
            <a:r>
              <a:rPr lang="en-US" u="sng" dirty="0"/>
              <a:t>Dendritic cracks </a:t>
            </a:r>
            <a:r>
              <a:rPr lang="en-US" dirty="0"/>
              <a:t>– A spidery network of cracks from sharp impacts (hail) or from breakage that occurs at high front side loads</a:t>
            </a:r>
          </a:p>
          <a:p>
            <a:r>
              <a:rPr lang="en-US" u="sng" dirty="0"/>
              <a:t>X-cracks</a:t>
            </a:r>
            <a:r>
              <a:rPr lang="en-US" dirty="0"/>
              <a:t> – Short (few mm’s) cracks, often in an X shape that occur from sharp rear side impacts on polymer backsheet modules</a:t>
            </a:r>
          </a:p>
          <a:p>
            <a:endParaRPr lang="en-US" dirty="0"/>
          </a:p>
        </p:txBody>
      </p:sp>
      <p:grpSp>
        <p:nvGrpSpPr>
          <p:cNvPr id="5" name="Group 4">
            <a:extLst>
              <a:ext uri="{FF2B5EF4-FFF2-40B4-BE49-F238E27FC236}">
                <a16:creationId xmlns:a16="http://schemas.microsoft.com/office/drawing/2014/main" id="{43F50945-9F03-AE4A-9E4E-62911687A8F9}"/>
              </a:ext>
            </a:extLst>
          </p:cNvPr>
          <p:cNvGrpSpPr/>
          <p:nvPr/>
        </p:nvGrpSpPr>
        <p:grpSpPr>
          <a:xfrm>
            <a:off x="6791498" y="5098054"/>
            <a:ext cx="2145839" cy="1380123"/>
            <a:chOff x="505305" y="2891838"/>
            <a:chExt cx="692332" cy="445282"/>
          </a:xfrm>
        </p:grpSpPr>
        <p:pic>
          <p:nvPicPr>
            <p:cNvPr id="6" name="Picture 5" descr="A picture containing shoji&#10;&#10;Description automatically generated">
              <a:extLst>
                <a:ext uri="{FF2B5EF4-FFF2-40B4-BE49-F238E27FC236}">
                  <a16:creationId xmlns:a16="http://schemas.microsoft.com/office/drawing/2014/main" id="{3CEFB2D4-BD78-9F4B-A163-9041BBABEF3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5305" y="2891838"/>
              <a:ext cx="692332" cy="445282"/>
            </a:xfrm>
            <a:prstGeom prst="rect">
              <a:avLst/>
            </a:prstGeom>
          </p:spPr>
        </p:pic>
        <p:sp>
          <p:nvSpPr>
            <p:cNvPr id="8" name="Oval 7">
              <a:extLst>
                <a:ext uri="{FF2B5EF4-FFF2-40B4-BE49-F238E27FC236}">
                  <a16:creationId xmlns:a16="http://schemas.microsoft.com/office/drawing/2014/main" id="{E1E2EA37-E9BB-F54C-9175-75BF1482B178}"/>
                </a:ext>
              </a:extLst>
            </p:cNvPr>
            <p:cNvSpPr/>
            <p:nvPr/>
          </p:nvSpPr>
          <p:spPr>
            <a:xfrm>
              <a:off x="794724" y="2952466"/>
              <a:ext cx="131928" cy="1501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72FBEF2A-0322-3E4C-BD21-285FB668EAC4}"/>
              </a:ext>
            </a:extLst>
          </p:cNvPr>
          <p:cNvPicPr/>
          <p:nvPr/>
        </p:nvPicPr>
        <p:blipFill>
          <a:blip r:embed="rId5"/>
          <a:stretch>
            <a:fillRect/>
          </a:stretch>
        </p:blipFill>
        <p:spPr>
          <a:xfrm rot="16200000">
            <a:off x="7463265" y="3215705"/>
            <a:ext cx="1552164" cy="1518730"/>
          </a:xfrm>
          <a:prstGeom prst="rect">
            <a:avLst/>
          </a:prstGeom>
        </p:spPr>
      </p:pic>
      <p:pic>
        <p:nvPicPr>
          <p:cNvPr id="10" name="Picture 9" descr="A cat looking at a screen&#10;&#10;Description automatically generated">
            <a:extLst>
              <a:ext uri="{FF2B5EF4-FFF2-40B4-BE49-F238E27FC236}">
                <a16:creationId xmlns:a16="http://schemas.microsoft.com/office/drawing/2014/main" id="{71FF621B-CC0A-1744-BB6D-397220B80D3C}"/>
              </a:ext>
            </a:extLst>
          </p:cNvPr>
          <p:cNvPicPr/>
          <p:nvPr/>
        </p:nvPicPr>
        <p:blipFill rotWithShape="1">
          <a:blip r:embed="rId6" cstate="hqprint">
            <a:extLst>
              <a:ext uri="{28A0092B-C50C-407E-A947-70E740481C1C}">
                <a14:useLocalDpi xmlns:a14="http://schemas.microsoft.com/office/drawing/2010/main"/>
              </a:ext>
            </a:extLst>
          </a:blip>
          <a:srcRect/>
          <a:stretch/>
        </p:blipFill>
        <p:spPr>
          <a:xfrm>
            <a:off x="6283874" y="1554069"/>
            <a:ext cx="2580726" cy="1613490"/>
          </a:xfrm>
          <a:prstGeom prst="rect">
            <a:avLst/>
          </a:prstGeom>
        </p:spPr>
      </p:pic>
      <p:sp>
        <p:nvSpPr>
          <p:cNvPr id="11" name="Rectangle 10">
            <a:extLst>
              <a:ext uri="{FF2B5EF4-FFF2-40B4-BE49-F238E27FC236}">
                <a16:creationId xmlns:a16="http://schemas.microsoft.com/office/drawing/2014/main" id="{E6249C5C-2D27-0343-8BCA-EB3C85B50B3C}"/>
              </a:ext>
            </a:extLst>
          </p:cNvPr>
          <p:cNvSpPr/>
          <p:nvPr/>
        </p:nvSpPr>
        <p:spPr>
          <a:xfrm>
            <a:off x="6658742" y="1090689"/>
            <a:ext cx="763351" cy="400110"/>
          </a:xfrm>
          <a:prstGeom prst="rect">
            <a:avLst/>
          </a:prstGeom>
        </p:spPr>
        <p:txBody>
          <a:bodyPr wrap="none">
            <a:spAutoFit/>
          </a:bodyPr>
          <a:lstStyle/>
          <a:p>
            <a:r>
              <a:rPr lang="en-US" sz="2000" b="1" dirty="0"/>
              <a:t>Open</a:t>
            </a:r>
          </a:p>
        </p:txBody>
      </p:sp>
      <p:cxnSp>
        <p:nvCxnSpPr>
          <p:cNvPr id="13" name="Straight Connector 12">
            <a:extLst>
              <a:ext uri="{FF2B5EF4-FFF2-40B4-BE49-F238E27FC236}">
                <a16:creationId xmlns:a16="http://schemas.microsoft.com/office/drawing/2014/main" id="{3F5D8DE0-51F4-1442-BB50-0C523A71DAFC}"/>
              </a:ext>
            </a:extLst>
          </p:cNvPr>
          <p:cNvCxnSpPr>
            <a:cxnSpLocks/>
          </p:cNvCxnSpPr>
          <p:nvPr/>
        </p:nvCxnSpPr>
        <p:spPr>
          <a:xfrm flipH="1">
            <a:off x="6724996" y="1481576"/>
            <a:ext cx="66502" cy="762860"/>
          </a:xfrm>
          <a:prstGeom prst="line">
            <a:avLst/>
          </a:prstGeom>
          <a:ln w="38100">
            <a:solidFill>
              <a:srgbClr val="FF0000"/>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2B1B2F2-03A0-104B-90BB-F8F67CC100FE}"/>
              </a:ext>
            </a:extLst>
          </p:cNvPr>
          <p:cNvCxnSpPr>
            <a:cxnSpLocks/>
          </p:cNvCxnSpPr>
          <p:nvPr/>
        </p:nvCxnSpPr>
        <p:spPr>
          <a:xfrm>
            <a:off x="7232620" y="1420808"/>
            <a:ext cx="660365" cy="1164450"/>
          </a:xfrm>
          <a:prstGeom prst="line">
            <a:avLst/>
          </a:prstGeom>
          <a:ln w="38100">
            <a:solidFill>
              <a:srgbClr val="FF0000"/>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31531ECB-4FB8-FB49-A804-49D4C4D7B37B}"/>
              </a:ext>
            </a:extLst>
          </p:cNvPr>
          <p:cNvSpPr/>
          <p:nvPr/>
        </p:nvSpPr>
        <p:spPr>
          <a:xfrm>
            <a:off x="5645827" y="3260692"/>
            <a:ext cx="1943694" cy="707886"/>
          </a:xfrm>
          <a:prstGeom prst="rect">
            <a:avLst/>
          </a:prstGeom>
        </p:spPr>
        <p:txBody>
          <a:bodyPr wrap="square">
            <a:spAutoFit/>
          </a:bodyPr>
          <a:lstStyle/>
          <a:p>
            <a:r>
              <a:rPr lang="en-US" sz="2000" b="1" dirty="0"/>
              <a:t>Dendritic (hail, load)</a:t>
            </a:r>
          </a:p>
        </p:txBody>
      </p:sp>
      <p:cxnSp>
        <p:nvCxnSpPr>
          <p:cNvPr id="19" name="Straight Connector 18">
            <a:extLst>
              <a:ext uri="{FF2B5EF4-FFF2-40B4-BE49-F238E27FC236}">
                <a16:creationId xmlns:a16="http://schemas.microsoft.com/office/drawing/2014/main" id="{6319499E-CB3E-B345-A001-64E12F34BE2E}"/>
              </a:ext>
            </a:extLst>
          </p:cNvPr>
          <p:cNvCxnSpPr>
            <a:cxnSpLocks/>
          </p:cNvCxnSpPr>
          <p:nvPr/>
        </p:nvCxnSpPr>
        <p:spPr>
          <a:xfrm flipV="1">
            <a:off x="7026562" y="2585258"/>
            <a:ext cx="206058" cy="734936"/>
          </a:xfrm>
          <a:prstGeom prst="line">
            <a:avLst/>
          </a:prstGeom>
          <a:ln w="38100">
            <a:solidFill>
              <a:srgbClr val="FF0000"/>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FE323AF-279B-174E-AF99-6BB926E8F197}"/>
              </a:ext>
            </a:extLst>
          </p:cNvPr>
          <p:cNvCxnSpPr>
            <a:cxnSpLocks/>
            <a:endCxn id="9" idx="0"/>
          </p:cNvCxnSpPr>
          <p:nvPr/>
        </p:nvCxnSpPr>
        <p:spPr>
          <a:xfrm>
            <a:off x="6199614" y="3796468"/>
            <a:ext cx="1280368" cy="178602"/>
          </a:xfrm>
          <a:prstGeom prst="line">
            <a:avLst/>
          </a:prstGeom>
          <a:ln w="38100">
            <a:solidFill>
              <a:srgbClr val="FF0000"/>
            </a:solidFill>
            <a:headEnd w="lg" len="lg"/>
            <a:tailEnd type="triangle" w="lg" len="lg"/>
          </a:ln>
        </p:spPr>
        <p:style>
          <a:lnRef idx="2">
            <a:schemeClr val="accent1"/>
          </a:lnRef>
          <a:fillRef idx="0">
            <a:schemeClr val="accent1"/>
          </a:fillRef>
          <a:effectRef idx="1">
            <a:schemeClr val="accent1"/>
          </a:effectRef>
          <a:fontRef idx="minor">
            <a:schemeClr val="tx1"/>
          </a:fontRef>
        </p:style>
      </p:cxnSp>
      <p:pic>
        <p:nvPicPr>
          <p:cNvPr id="23" name="Picture 86">
            <a:extLst>
              <a:ext uri="{FF2B5EF4-FFF2-40B4-BE49-F238E27FC236}">
                <a16:creationId xmlns:a16="http://schemas.microsoft.com/office/drawing/2014/main" id="{D8B352E4-D0DC-E848-AF1A-55EC4A3C43DC}"/>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rot="16200000">
            <a:off x="4055018" y="5103626"/>
            <a:ext cx="766619" cy="196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8">
            <a:extLst>
              <a:ext uri="{FF2B5EF4-FFF2-40B4-BE49-F238E27FC236}">
                <a16:creationId xmlns:a16="http://schemas.microsoft.com/office/drawing/2014/main" id="{0F0EA4A8-B3D1-274D-9AE8-244A91DE9371}"/>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5482735" y="5383471"/>
            <a:ext cx="1234568" cy="107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95545526-1200-664D-A38D-D0DC47AAD3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7952006"/>
      </p:ext>
    </p:extLst>
  </p:cSld>
  <p:clrMapOvr>
    <a:masterClrMapping/>
  </p:clrMapOvr>
  <mc:AlternateContent xmlns:mc="http://schemas.openxmlformats.org/markup-compatibility/2006">
    <mc:Choice xmlns:p14="http://schemas.microsoft.com/office/powerpoint/2010/main" Requires="p14">
      <p:transition spd="slow" p14:dur="2000" advTm="69992"/>
    </mc:Choice>
    <mc:Fallback>
      <p:transition spd="slow" advTm="6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2C1E-64F9-4C41-BEF1-20D552771356}"/>
              </a:ext>
            </a:extLst>
          </p:cNvPr>
          <p:cNvSpPr>
            <a:spLocks noGrp="1"/>
          </p:cNvSpPr>
          <p:nvPr>
            <p:ph type="title"/>
          </p:nvPr>
        </p:nvSpPr>
        <p:spPr/>
        <p:txBody>
          <a:bodyPr/>
          <a:lstStyle/>
          <a:p>
            <a:r>
              <a:rPr lang="en-US" dirty="0"/>
              <a:t>Crack Creation &amp; Evolution</a:t>
            </a:r>
          </a:p>
        </p:txBody>
      </p:sp>
      <p:graphicFrame>
        <p:nvGraphicFramePr>
          <p:cNvPr id="4" name="Table 4">
            <a:extLst>
              <a:ext uri="{FF2B5EF4-FFF2-40B4-BE49-F238E27FC236}">
                <a16:creationId xmlns:a16="http://schemas.microsoft.com/office/drawing/2014/main" id="{89FA602F-8C46-0545-A55D-2FFF4FF643DA}"/>
              </a:ext>
            </a:extLst>
          </p:cNvPr>
          <p:cNvGraphicFramePr>
            <a:graphicFrameLocks noGrp="1"/>
          </p:cNvGraphicFramePr>
          <p:nvPr>
            <p:ph idx="1"/>
            <p:extLst>
              <p:ext uri="{D42A27DB-BD31-4B8C-83A1-F6EECF244321}">
                <p14:modId xmlns:p14="http://schemas.microsoft.com/office/powerpoint/2010/main" val="3012646961"/>
              </p:ext>
            </p:extLst>
          </p:nvPr>
        </p:nvGraphicFramePr>
        <p:xfrm>
          <a:off x="279401" y="1303638"/>
          <a:ext cx="8629821" cy="5034280"/>
        </p:xfrm>
        <a:graphic>
          <a:graphicData uri="http://schemas.openxmlformats.org/drawingml/2006/table">
            <a:tbl>
              <a:tblPr firstRow="1" bandRow="1">
                <a:tableStyleId>{5C22544A-7EE6-4342-B048-85BDC9FD1C3A}</a:tableStyleId>
              </a:tblPr>
              <a:tblGrid>
                <a:gridCol w="2562653">
                  <a:extLst>
                    <a:ext uri="{9D8B030D-6E8A-4147-A177-3AD203B41FA5}">
                      <a16:colId xmlns:a16="http://schemas.microsoft.com/office/drawing/2014/main" val="67412674"/>
                    </a:ext>
                  </a:extLst>
                </a:gridCol>
                <a:gridCol w="963827">
                  <a:extLst>
                    <a:ext uri="{9D8B030D-6E8A-4147-A177-3AD203B41FA5}">
                      <a16:colId xmlns:a16="http://schemas.microsoft.com/office/drawing/2014/main" val="4041699606"/>
                    </a:ext>
                  </a:extLst>
                </a:gridCol>
                <a:gridCol w="963827">
                  <a:extLst>
                    <a:ext uri="{9D8B030D-6E8A-4147-A177-3AD203B41FA5}">
                      <a16:colId xmlns:a16="http://schemas.microsoft.com/office/drawing/2014/main" val="2169432126"/>
                    </a:ext>
                  </a:extLst>
                </a:gridCol>
                <a:gridCol w="1000897">
                  <a:extLst>
                    <a:ext uri="{9D8B030D-6E8A-4147-A177-3AD203B41FA5}">
                      <a16:colId xmlns:a16="http://schemas.microsoft.com/office/drawing/2014/main" val="4160331229"/>
                    </a:ext>
                  </a:extLst>
                </a:gridCol>
                <a:gridCol w="1126582">
                  <a:extLst>
                    <a:ext uri="{9D8B030D-6E8A-4147-A177-3AD203B41FA5}">
                      <a16:colId xmlns:a16="http://schemas.microsoft.com/office/drawing/2014/main" val="900263961"/>
                    </a:ext>
                  </a:extLst>
                </a:gridCol>
                <a:gridCol w="999610">
                  <a:extLst>
                    <a:ext uri="{9D8B030D-6E8A-4147-A177-3AD203B41FA5}">
                      <a16:colId xmlns:a16="http://schemas.microsoft.com/office/drawing/2014/main" val="1499154278"/>
                    </a:ext>
                  </a:extLst>
                </a:gridCol>
                <a:gridCol w="1012425">
                  <a:extLst>
                    <a:ext uri="{9D8B030D-6E8A-4147-A177-3AD203B41FA5}">
                      <a16:colId xmlns:a16="http://schemas.microsoft.com/office/drawing/2014/main" val="297360951"/>
                    </a:ext>
                  </a:extLst>
                </a:gridCol>
              </a:tblGrid>
              <a:tr h="370840">
                <a:tc>
                  <a:txBody>
                    <a:bodyPr/>
                    <a:lstStyle/>
                    <a:p>
                      <a:endParaRPr lang="en-US" dirty="0"/>
                    </a:p>
                  </a:txBody>
                  <a:tcPr/>
                </a:tc>
                <a:tc>
                  <a:txBody>
                    <a:bodyPr/>
                    <a:lstStyle/>
                    <a:p>
                      <a:pPr algn="ctr"/>
                      <a:r>
                        <a:rPr lang="en-US" dirty="0"/>
                        <a:t>Micro-crack creation</a:t>
                      </a:r>
                    </a:p>
                  </a:txBody>
                  <a:tcPr/>
                </a:tc>
                <a:tc>
                  <a:txBody>
                    <a:bodyPr/>
                    <a:lstStyle/>
                    <a:p>
                      <a:pPr algn="ctr"/>
                      <a:r>
                        <a:rPr lang="en-US" dirty="0"/>
                        <a:t>V-crack creation</a:t>
                      </a:r>
                    </a:p>
                  </a:txBody>
                  <a:tcPr/>
                </a:tc>
                <a:tc>
                  <a:txBody>
                    <a:bodyPr/>
                    <a:lstStyle/>
                    <a:p>
                      <a:pPr algn="ctr"/>
                      <a:r>
                        <a:rPr lang="en-US" dirty="0"/>
                        <a:t>X-crack creation</a:t>
                      </a:r>
                    </a:p>
                  </a:txBody>
                  <a:tcPr/>
                </a:tc>
                <a:tc>
                  <a:txBody>
                    <a:bodyPr/>
                    <a:lstStyle/>
                    <a:p>
                      <a:pPr algn="ctr"/>
                      <a:r>
                        <a:rPr lang="en-US" dirty="0"/>
                        <a:t>Dendritic crack creation</a:t>
                      </a:r>
                    </a:p>
                  </a:txBody>
                  <a:tcPr/>
                </a:tc>
                <a:tc>
                  <a:txBody>
                    <a:bodyPr/>
                    <a:lstStyle/>
                    <a:p>
                      <a:pPr algn="ctr"/>
                      <a:r>
                        <a:rPr lang="en-US" dirty="0"/>
                        <a:t>Crack </a:t>
                      </a:r>
                      <a:r>
                        <a:rPr lang="en-US" dirty="0" err="1"/>
                        <a:t>propa-gation</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Crack opening</a:t>
                      </a:r>
                    </a:p>
                    <a:p>
                      <a:pPr algn="ctr"/>
                      <a:endParaRPr lang="en-US" dirty="0"/>
                    </a:p>
                  </a:txBody>
                  <a:tcPr/>
                </a:tc>
                <a:extLst>
                  <a:ext uri="{0D108BD9-81ED-4DB2-BD59-A6C34878D82A}">
                    <a16:rowId xmlns:a16="http://schemas.microsoft.com/office/drawing/2014/main" val="1479321285"/>
                  </a:ext>
                </a:extLst>
              </a:tr>
              <a:tr h="370840">
                <a:tc>
                  <a:txBody>
                    <a:bodyPr/>
                    <a:lstStyle/>
                    <a:p>
                      <a:r>
                        <a:rPr lang="en-US" dirty="0"/>
                        <a:t>Soldering, laser cutting + stringing</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51739756"/>
                  </a:ext>
                </a:extLst>
              </a:tr>
              <a:tr h="370840">
                <a:tc>
                  <a:txBody>
                    <a:bodyPr/>
                    <a:lstStyle/>
                    <a:p>
                      <a:r>
                        <a:rPr lang="en-US" dirty="0"/>
                        <a:t>Exposure to below -30C</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110629047"/>
                  </a:ext>
                </a:extLst>
              </a:tr>
              <a:tr h="370840">
                <a:tc>
                  <a:txBody>
                    <a:bodyPr/>
                    <a:lstStyle/>
                    <a:p>
                      <a:r>
                        <a:rPr lang="en-US" dirty="0"/>
                        <a:t>Pre-lamination  cell handling, Rear module impacts/drag-marks</a:t>
                      </a:r>
                    </a:p>
                  </a:txBody>
                  <a:tcPr/>
                </a:tc>
                <a:tc>
                  <a:txBody>
                    <a:bodyPr/>
                    <a:lstStyle/>
                    <a:p>
                      <a:pPr algn="ctr"/>
                      <a:endParaRPr lang="en-US"/>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3171176355"/>
                  </a:ext>
                </a:extLst>
              </a:tr>
              <a:tr h="370840">
                <a:tc>
                  <a:txBody>
                    <a:bodyPr/>
                    <a:lstStyle/>
                    <a:p>
                      <a:r>
                        <a:rPr lang="en-US" dirty="0"/>
                        <a:t>Hail, dropping modules, front loads &gt;4000 Pa</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3312754063"/>
                  </a:ext>
                </a:extLst>
              </a:tr>
              <a:tr h="370840">
                <a:tc>
                  <a:txBody>
                    <a:bodyPr/>
                    <a:lstStyle/>
                    <a:p>
                      <a:r>
                        <a:rPr lang="en-US" dirty="0"/>
                        <a:t>Static front loading &gt;1500 Pa, transportation?</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788485803"/>
                  </a:ext>
                </a:extLst>
              </a:tr>
              <a:tr h="370840">
                <a:tc>
                  <a:txBody>
                    <a:bodyPr/>
                    <a:lstStyle/>
                    <a:p>
                      <a:r>
                        <a:rPr lang="en-US" dirty="0"/>
                        <a:t>Cyclic loading +/- 1000 Pa, thermal cycling</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420772657"/>
                  </a:ext>
                </a:extLst>
              </a:tr>
            </a:tbl>
          </a:graphicData>
        </a:graphic>
      </p:graphicFrame>
      <p:pic>
        <p:nvPicPr>
          <p:cNvPr id="3" name="Audio 2">
            <a:hlinkClick r:id="" action="ppaction://media"/>
            <a:extLst>
              <a:ext uri="{FF2B5EF4-FFF2-40B4-BE49-F238E27FC236}">
                <a16:creationId xmlns:a16="http://schemas.microsoft.com/office/drawing/2014/main" id="{91425BBF-A0D2-D440-A753-6D66C49D07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68538348"/>
      </p:ext>
    </p:extLst>
  </p:cSld>
  <p:clrMapOvr>
    <a:masterClrMapping/>
  </p:clrMapOvr>
  <mc:AlternateContent xmlns:mc="http://schemas.openxmlformats.org/markup-compatibility/2006">
    <mc:Choice xmlns:p14="http://schemas.microsoft.com/office/powerpoint/2010/main" Requires="p14">
      <p:transition spd="slow" p14:dur="2000" advTm="71506"/>
    </mc:Choice>
    <mc:Fallback>
      <p:transition spd="slow" advTm="71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aborP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GaborPV</Template>
  <TotalTime>12739</TotalTime>
  <Words>2403</Words>
  <Application>Microsoft Macintosh PowerPoint</Application>
  <PresentationFormat>On-screen Show (4:3)</PresentationFormat>
  <Paragraphs>381</Paragraphs>
  <Slides>36</Slides>
  <Notes>1</Notes>
  <HiddenSlides>0</HiddenSlides>
  <MMClips>36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Gill Sans</vt:lpstr>
      <vt:lpstr>Times</vt:lpstr>
      <vt:lpstr>Times New Roman</vt:lpstr>
      <vt:lpstr>GaborPV</vt:lpstr>
      <vt:lpstr>Cracked Cell Solutions and Research Opportunities</vt:lpstr>
      <vt:lpstr>PVRD2 Project</vt:lpstr>
      <vt:lpstr>Publications</vt:lpstr>
      <vt:lpstr>Publications</vt:lpstr>
      <vt:lpstr>Patent Application - RailPads</vt:lpstr>
      <vt:lpstr>Main Research Themes</vt:lpstr>
      <vt:lpstr>Terminology</vt:lpstr>
      <vt:lpstr>Terminology</vt:lpstr>
      <vt:lpstr>Crack Creation &amp; Evolution</vt:lpstr>
      <vt:lpstr>Crack Closure from Rear Pressure</vt:lpstr>
      <vt:lpstr>Reduction in Cell Stress Under 2400 Pa Load from Brace</vt:lpstr>
      <vt:lpstr>Future Crack Closure and Modeling Experiments</vt:lpstr>
      <vt:lpstr>RailPad</vt:lpstr>
      <vt:lpstr>LoadSpot Static Load Testing at  -5400 Pa</vt:lpstr>
      <vt:lpstr>RailPad EL images vs load</vt:lpstr>
      <vt:lpstr>TubePad for Trackers</vt:lpstr>
      <vt:lpstr>RailPad and Hail</vt:lpstr>
      <vt:lpstr>Future RailPad Research</vt:lpstr>
      <vt:lpstr>Cold Induced Damage</vt:lpstr>
      <vt:lpstr>Cold Induced Damage - Outdoor</vt:lpstr>
      <vt:lpstr>Cold Induced Damage</vt:lpstr>
      <vt:lpstr>Cold Induced Damage Solutions</vt:lpstr>
      <vt:lpstr>Future Cold Induced Damage Experiments</vt:lpstr>
      <vt:lpstr>Laminated-In Protective Stress (LIPS)</vt:lpstr>
      <vt:lpstr>Future LIPS Experiments</vt:lpstr>
      <vt:lpstr>Cracks and Energy Delivery</vt:lpstr>
      <vt:lpstr>Energy Delivery &amp; Shunting Research</vt:lpstr>
      <vt:lpstr>Crack types vs load</vt:lpstr>
      <vt:lpstr>EL Temperature Effects</vt:lpstr>
      <vt:lpstr>Finger/Busbar Interruption Research</vt:lpstr>
      <vt:lpstr>Microcracks and Short Cracks as Origin of Cracks Propagating Under Load</vt:lpstr>
      <vt:lpstr>Microcracks and Short Cracks as Origin of Cracks Propagating Under Load</vt:lpstr>
      <vt:lpstr>New Cracking Under Load Research</vt:lpstr>
      <vt:lpstr>V-crack Modeling Research</vt:lpstr>
      <vt:lpstr>Module Buying Decision Matrix (from cell crack risk perspective)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Cracked Cell Solutions and Research Opportunities</dc:title>
  <dc:creator>Gabor, Andrew</dc:creator>
  <cp:lastModifiedBy>Gabor, Andrew</cp:lastModifiedBy>
  <cp:revision>101</cp:revision>
  <dcterms:created xsi:type="dcterms:W3CDTF">2021-03-07T19:27:58Z</dcterms:created>
  <dcterms:modified xsi:type="dcterms:W3CDTF">2021-03-17T12:18:42Z</dcterms:modified>
</cp:coreProperties>
</file>