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412"/>
    <a:srgbClr val="FF4A0D"/>
    <a:srgbClr val="FFFF00"/>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02" autoAdjust="0"/>
    <p:restoredTop sz="95687" autoAdjust="0"/>
  </p:normalViewPr>
  <p:slideViewPr>
    <p:cSldViewPr snapToGrid="0" snapToObjects="1">
      <p:cViewPr>
        <p:scale>
          <a:sx n="140" d="100"/>
          <a:sy n="140" d="100"/>
        </p:scale>
        <p:origin x="480" y="3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36195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09555" y="4767264"/>
            <a:ext cx="2133600" cy="273844"/>
          </a:xfrm>
          <a:prstGeom prst="rect">
            <a:avLst/>
          </a:prstGeom>
        </p:spPr>
        <p:txBody>
          <a:bodyPr/>
          <a:lstStyle/>
          <a:p>
            <a:fld id="{60436C64-711A-E041-B52F-E95B136226A0}" type="datetimeFigureOut">
              <a:rPr lang="en-US" smtClean="0"/>
              <a:t>2/20/21</a:t>
            </a:fld>
            <a:endParaRPr lang="en-US"/>
          </a:p>
        </p:txBody>
      </p:sp>
      <p:sp>
        <p:nvSpPr>
          <p:cNvPr id="5" name="Footer Placeholder 4"/>
          <p:cNvSpPr>
            <a:spLocks noGrp="1"/>
          </p:cNvSpPr>
          <p:nvPr>
            <p:ph type="ftr" sz="quarter" idx="11"/>
          </p:nvPr>
        </p:nvSpPr>
        <p:spPr>
          <a:xfrm>
            <a:off x="2830840" y="4767264"/>
            <a:ext cx="3558387"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CCA9A26E-FD9A-FA42-8BD1-67533E150B59}" type="slidenum">
              <a:rPr lang="en-US" smtClean="0"/>
              <a:t>‹#›</a:t>
            </a:fld>
            <a:endParaRPr lang="en-US"/>
          </a:p>
        </p:txBody>
      </p:sp>
    </p:spTree>
    <p:extLst>
      <p:ext uri="{BB962C8B-B14F-4D97-AF65-F5344CB8AC3E}">
        <p14:creationId xmlns:p14="http://schemas.microsoft.com/office/powerpoint/2010/main" val="1709062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09555" y="4767264"/>
            <a:ext cx="2133600" cy="273844"/>
          </a:xfrm>
          <a:prstGeom prst="rect">
            <a:avLst/>
          </a:prstGeom>
        </p:spPr>
        <p:txBody>
          <a:bodyPr/>
          <a:lstStyle/>
          <a:p>
            <a:fld id="{60436C64-711A-E041-B52F-E95B136226A0}" type="datetimeFigureOut">
              <a:rPr lang="en-US" smtClean="0"/>
              <a:t>2/20/21</a:t>
            </a:fld>
            <a:endParaRPr lang="en-US"/>
          </a:p>
        </p:txBody>
      </p:sp>
      <p:sp>
        <p:nvSpPr>
          <p:cNvPr id="5" name="Footer Placeholder 4"/>
          <p:cNvSpPr>
            <a:spLocks noGrp="1"/>
          </p:cNvSpPr>
          <p:nvPr>
            <p:ph type="ftr" sz="quarter" idx="11"/>
          </p:nvPr>
        </p:nvSpPr>
        <p:spPr>
          <a:xfrm>
            <a:off x="2830840" y="4767264"/>
            <a:ext cx="3558387"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CCA9A26E-FD9A-FA42-8BD1-67533E150B59}" type="slidenum">
              <a:rPr lang="en-US" smtClean="0"/>
              <a:t>‹#›</a:t>
            </a:fld>
            <a:endParaRPr lang="en-US"/>
          </a:p>
        </p:txBody>
      </p:sp>
    </p:spTree>
    <p:extLst>
      <p:ext uri="{BB962C8B-B14F-4D97-AF65-F5344CB8AC3E}">
        <p14:creationId xmlns:p14="http://schemas.microsoft.com/office/powerpoint/2010/main" val="1813260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9401" y="59676"/>
            <a:ext cx="7543802" cy="581422"/>
          </a:xfrm>
        </p:spPr>
        <p:txBody>
          <a:bodyPr>
            <a:noAutofit/>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155448" y="641095"/>
            <a:ext cx="8823960" cy="4223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437362" y="641096"/>
            <a:ext cx="753824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3453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209555" y="4767264"/>
            <a:ext cx="2133600" cy="273844"/>
          </a:xfrm>
          <a:prstGeom prst="rect">
            <a:avLst/>
          </a:prstGeom>
        </p:spPr>
        <p:txBody>
          <a:bodyPr/>
          <a:lstStyle/>
          <a:p>
            <a:fld id="{60436C64-711A-E041-B52F-E95B136226A0}" type="datetimeFigureOut">
              <a:rPr lang="en-US" smtClean="0"/>
              <a:t>2/20/21</a:t>
            </a:fld>
            <a:endParaRPr lang="en-US"/>
          </a:p>
        </p:txBody>
      </p:sp>
      <p:sp>
        <p:nvSpPr>
          <p:cNvPr id="5" name="Footer Placeholder 4"/>
          <p:cNvSpPr>
            <a:spLocks noGrp="1"/>
          </p:cNvSpPr>
          <p:nvPr>
            <p:ph type="ftr" sz="quarter" idx="11"/>
          </p:nvPr>
        </p:nvSpPr>
        <p:spPr>
          <a:xfrm>
            <a:off x="2830840" y="4767264"/>
            <a:ext cx="3558387"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CCA9A26E-FD9A-FA42-8BD1-67533E150B59}" type="slidenum">
              <a:rPr lang="en-US" smtClean="0"/>
              <a:t>‹#›</a:t>
            </a:fld>
            <a:endParaRPr lang="en-US"/>
          </a:p>
        </p:txBody>
      </p:sp>
    </p:spTree>
    <p:extLst>
      <p:ext uri="{BB962C8B-B14F-4D97-AF65-F5344CB8AC3E}">
        <p14:creationId xmlns:p14="http://schemas.microsoft.com/office/powerpoint/2010/main" val="3616988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209555" y="4767264"/>
            <a:ext cx="2133600" cy="273844"/>
          </a:xfrm>
          <a:prstGeom prst="rect">
            <a:avLst/>
          </a:prstGeom>
        </p:spPr>
        <p:txBody>
          <a:bodyPr/>
          <a:lstStyle/>
          <a:p>
            <a:fld id="{60436C64-711A-E041-B52F-E95B136226A0}" type="datetimeFigureOut">
              <a:rPr lang="en-US" smtClean="0"/>
              <a:t>2/20/21</a:t>
            </a:fld>
            <a:endParaRPr lang="en-US"/>
          </a:p>
        </p:txBody>
      </p:sp>
      <p:sp>
        <p:nvSpPr>
          <p:cNvPr id="6" name="Footer Placeholder 5"/>
          <p:cNvSpPr>
            <a:spLocks noGrp="1"/>
          </p:cNvSpPr>
          <p:nvPr>
            <p:ph type="ftr" sz="quarter" idx="11"/>
          </p:nvPr>
        </p:nvSpPr>
        <p:spPr>
          <a:xfrm>
            <a:off x="2830840" y="4767264"/>
            <a:ext cx="3558387"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CCA9A26E-FD9A-FA42-8BD1-67533E150B59}" type="slidenum">
              <a:rPr lang="en-US" smtClean="0"/>
              <a:t>‹#›</a:t>
            </a:fld>
            <a:endParaRPr lang="en-US"/>
          </a:p>
        </p:txBody>
      </p:sp>
    </p:spTree>
    <p:extLst>
      <p:ext uri="{BB962C8B-B14F-4D97-AF65-F5344CB8AC3E}">
        <p14:creationId xmlns:p14="http://schemas.microsoft.com/office/powerpoint/2010/main" val="3547899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209555" y="4767264"/>
            <a:ext cx="2133600" cy="273844"/>
          </a:xfrm>
          <a:prstGeom prst="rect">
            <a:avLst/>
          </a:prstGeom>
        </p:spPr>
        <p:txBody>
          <a:bodyPr/>
          <a:lstStyle/>
          <a:p>
            <a:fld id="{60436C64-711A-E041-B52F-E95B136226A0}" type="datetimeFigureOut">
              <a:rPr lang="en-US" smtClean="0"/>
              <a:t>2/20/21</a:t>
            </a:fld>
            <a:endParaRPr lang="en-US"/>
          </a:p>
        </p:txBody>
      </p:sp>
      <p:sp>
        <p:nvSpPr>
          <p:cNvPr id="8" name="Footer Placeholder 7"/>
          <p:cNvSpPr>
            <a:spLocks noGrp="1"/>
          </p:cNvSpPr>
          <p:nvPr>
            <p:ph type="ftr" sz="quarter" idx="11"/>
          </p:nvPr>
        </p:nvSpPr>
        <p:spPr>
          <a:xfrm>
            <a:off x="2830840" y="4767264"/>
            <a:ext cx="3558387"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CCA9A26E-FD9A-FA42-8BD1-67533E150B59}" type="slidenum">
              <a:rPr lang="en-US" smtClean="0"/>
              <a:t>‹#›</a:t>
            </a:fld>
            <a:endParaRPr lang="en-US"/>
          </a:p>
        </p:txBody>
      </p:sp>
    </p:spTree>
    <p:extLst>
      <p:ext uri="{BB962C8B-B14F-4D97-AF65-F5344CB8AC3E}">
        <p14:creationId xmlns:p14="http://schemas.microsoft.com/office/powerpoint/2010/main" val="378704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09462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6007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1209555" y="4767264"/>
            <a:ext cx="2133600" cy="273844"/>
          </a:xfrm>
          <a:prstGeom prst="rect">
            <a:avLst/>
          </a:prstGeom>
        </p:spPr>
        <p:txBody>
          <a:bodyPr/>
          <a:lstStyle/>
          <a:p>
            <a:fld id="{60436C64-711A-E041-B52F-E95B136226A0}" type="datetimeFigureOut">
              <a:rPr lang="en-US" smtClean="0"/>
              <a:t>2/20/21</a:t>
            </a:fld>
            <a:endParaRPr lang="en-US"/>
          </a:p>
        </p:txBody>
      </p:sp>
      <p:sp>
        <p:nvSpPr>
          <p:cNvPr id="6" name="Footer Placeholder 5"/>
          <p:cNvSpPr>
            <a:spLocks noGrp="1"/>
          </p:cNvSpPr>
          <p:nvPr>
            <p:ph type="ftr" sz="quarter" idx="11"/>
          </p:nvPr>
        </p:nvSpPr>
        <p:spPr>
          <a:xfrm>
            <a:off x="2830840" y="4767264"/>
            <a:ext cx="3558387"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CCA9A26E-FD9A-FA42-8BD1-67533E150B59}" type="slidenum">
              <a:rPr lang="en-US" smtClean="0"/>
              <a:t>‹#›</a:t>
            </a:fld>
            <a:endParaRPr lang="en-US"/>
          </a:p>
        </p:txBody>
      </p:sp>
    </p:spTree>
    <p:extLst>
      <p:ext uri="{BB962C8B-B14F-4D97-AF65-F5344CB8AC3E}">
        <p14:creationId xmlns:p14="http://schemas.microsoft.com/office/powerpoint/2010/main" val="3275033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1209555" y="4767264"/>
            <a:ext cx="2133600" cy="273844"/>
          </a:xfrm>
          <a:prstGeom prst="rect">
            <a:avLst/>
          </a:prstGeom>
        </p:spPr>
        <p:txBody>
          <a:bodyPr/>
          <a:lstStyle/>
          <a:p>
            <a:fld id="{60436C64-711A-E041-B52F-E95B136226A0}" type="datetimeFigureOut">
              <a:rPr lang="en-US" smtClean="0"/>
              <a:t>2/20/21</a:t>
            </a:fld>
            <a:endParaRPr lang="en-US"/>
          </a:p>
        </p:txBody>
      </p:sp>
      <p:sp>
        <p:nvSpPr>
          <p:cNvPr id="6" name="Footer Placeholder 5"/>
          <p:cNvSpPr>
            <a:spLocks noGrp="1"/>
          </p:cNvSpPr>
          <p:nvPr>
            <p:ph type="ftr" sz="quarter" idx="11"/>
          </p:nvPr>
        </p:nvSpPr>
        <p:spPr>
          <a:xfrm>
            <a:off x="2830840" y="4767264"/>
            <a:ext cx="3558387"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CCA9A26E-FD9A-FA42-8BD1-67533E150B59}" type="slidenum">
              <a:rPr lang="en-US" smtClean="0"/>
              <a:t>‹#›</a:t>
            </a:fld>
            <a:endParaRPr lang="en-US"/>
          </a:p>
        </p:txBody>
      </p:sp>
    </p:spTree>
    <p:extLst>
      <p:ext uri="{BB962C8B-B14F-4D97-AF65-F5344CB8AC3E}">
        <p14:creationId xmlns:p14="http://schemas.microsoft.com/office/powerpoint/2010/main" val="1964592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80"/>
            <a:ext cx="7366000" cy="65762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003300"/>
            <a:ext cx="8229600" cy="3763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p:cNvSpPr txBox="1"/>
          <p:nvPr/>
        </p:nvSpPr>
        <p:spPr>
          <a:xfrm>
            <a:off x="2751467" y="4866726"/>
            <a:ext cx="4924459" cy="553998"/>
          </a:xfrm>
          <a:prstGeom prst="rect">
            <a:avLst/>
          </a:prstGeom>
          <a:noFill/>
        </p:spPr>
        <p:txBody>
          <a:bodyPr wrap="square" rtlCol="0">
            <a:spAutoFit/>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sz="1200" b="1" dirty="0">
                <a:latin typeface="Gill Sans"/>
                <a:cs typeface="Gill Sans"/>
              </a:rPr>
              <a:t>BrightSpot Automation, LLC </a:t>
            </a:r>
            <a:r>
              <a:rPr lang="en-US" sz="1200" dirty="0">
                <a:latin typeface="Gill Sans"/>
                <a:cs typeface="Gill Sans"/>
              </a:rPr>
              <a:t>– Copyright       NREL PVRW-2021</a:t>
            </a:r>
          </a:p>
          <a:p>
            <a:endParaRPr lang="en-US" sz="1800" dirty="0"/>
          </a:p>
        </p:txBody>
      </p:sp>
      <p:sp>
        <p:nvSpPr>
          <p:cNvPr id="11" name="TextBox 10"/>
          <p:cNvSpPr txBox="1"/>
          <p:nvPr/>
        </p:nvSpPr>
        <p:spPr>
          <a:xfrm>
            <a:off x="7823200" y="4851084"/>
            <a:ext cx="1017975" cy="276999"/>
          </a:xfrm>
          <a:prstGeom prst="rect">
            <a:avLst/>
          </a:prstGeom>
          <a:noFill/>
        </p:spPr>
        <p:txBody>
          <a:bodyPr wrap="square" rtlCol="0">
            <a:spAutoFit/>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sz="1200" dirty="0"/>
              <a:t>1Feb2021</a:t>
            </a:r>
            <a:endParaRPr lang="en-US" sz="1800" dirty="0"/>
          </a:p>
        </p:txBody>
      </p:sp>
      <p:sp>
        <p:nvSpPr>
          <p:cNvPr id="12" name="TextBox 11"/>
          <p:cNvSpPr txBox="1"/>
          <p:nvPr/>
        </p:nvSpPr>
        <p:spPr>
          <a:xfrm>
            <a:off x="185609" y="4855633"/>
            <a:ext cx="543182" cy="307777"/>
          </a:xfrm>
          <a:prstGeom prst="rect">
            <a:avLst/>
          </a:prstGeom>
          <a:noFill/>
        </p:spPr>
        <p:txBody>
          <a:bodyPr wrap="square" rtlCol="0">
            <a:spAutoFit/>
          </a:bodyPr>
          <a:lstStyle/>
          <a:p>
            <a:pPr marL="0" marR="0" indent="0" algn="l" defTabSz="457189" rtl="0" eaLnBrk="1" fontAlgn="auto" latinLnBrk="0" hangingPunct="1">
              <a:lnSpc>
                <a:spcPct val="100000"/>
              </a:lnSpc>
              <a:spcBef>
                <a:spcPts val="0"/>
              </a:spcBef>
              <a:spcAft>
                <a:spcPts val="0"/>
              </a:spcAft>
              <a:buClrTx/>
              <a:buSzTx/>
              <a:buFontTx/>
              <a:buNone/>
              <a:tabLst/>
              <a:defRPr/>
            </a:pPr>
            <a:fld id="{BB0D59E8-5F49-074E-BED6-9A92DB532BE7}" type="slidenum">
              <a:rPr lang="en-US" sz="1400" smtClean="0"/>
              <a:pPr marL="0" marR="0" indent="0" algn="l" defTabSz="457189" rtl="0" eaLnBrk="1" fontAlgn="auto" latinLnBrk="0" hangingPunct="1">
                <a:lnSpc>
                  <a:spcPct val="100000"/>
                </a:lnSpc>
                <a:spcBef>
                  <a:spcPts val="0"/>
                </a:spcBef>
                <a:spcAft>
                  <a:spcPts val="0"/>
                </a:spcAft>
                <a:buClrTx/>
                <a:buSzTx/>
                <a:buFontTx/>
                <a:buNone/>
                <a:tabLst/>
                <a:defRPr/>
              </a:pPr>
              <a:t>‹#›</a:t>
            </a:fld>
            <a:endParaRPr lang="en-US" sz="1800" dirty="0"/>
          </a:p>
        </p:txBody>
      </p:sp>
      <p:pic>
        <p:nvPicPr>
          <p:cNvPr id="6" name="Graphic 5">
            <a:extLst>
              <a:ext uri="{FF2B5EF4-FFF2-40B4-BE49-F238E27FC236}">
                <a16:creationId xmlns:a16="http://schemas.microsoft.com/office/drawing/2014/main" id="{B699CB7D-1E10-5C42-95F2-A37C1A65EDFB}"/>
              </a:ext>
            </a:extLst>
          </p:cNvPr>
          <p:cNvPicPr>
            <a:picLocks noChangeAspect="1"/>
          </p:cNvPicPr>
          <p:nvPr userDrawn="1"/>
        </p:nvPicPr>
        <p:blipFill rotWithShape="1">
          <a:blip r:embed="rId13" cstate="hqprint">
            <a:extLst>
              <a:ext uri="{28A0092B-C50C-407E-A947-70E740481C1C}">
                <a14:useLocalDpi xmlns:a14="http://schemas.microsoft.com/office/drawing/2010/main"/>
              </a:ext>
              <a:ext uri="{96DAC541-7B7A-43D3-8B79-37D633B846F1}">
                <asvg:svgBlip xmlns:asvg="http://schemas.microsoft.com/office/drawing/2016/SVG/main" r:embed="rId14"/>
              </a:ext>
            </a:extLst>
          </a:blip>
          <a:srcRect l="6720" t="60800" r="53453"/>
          <a:stretch/>
        </p:blipFill>
        <p:spPr>
          <a:xfrm>
            <a:off x="8560192" y="33140"/>
            <a:ext cx="583807" cy="744100"/>
          </a:xfrm>
          <a:prstGeom prst="rect">
            <a:avLst/>
          </a:prstGeom>
        </p:spPr>
      </p:pic>
      <p:pic>
        <p:nvPicPr>
          <p:cNvPr id="9" name="Picture 8">
            <a:extLst>
              <a:ext uri="{FF2B5EF4-FFF2-40B4-BE49-F238E27FC236}">
                <a16:creationId xmlns:a16="http://schemas.microsoft.com/office/drawing/2014/main" id="{2A692F7D-E917-4C56-8C39-6B2F66767EEA}"/>
              </a:ext>
            </a:extLst>
          </p:cNvPr>
          <p:cNvPicPr/>
          <p:nvPr userDrawn="1"/>
        </p:nvPicPr>
        <p:blipFill>
          <a:blip r:embed="rId15">
            <a:extLst>
              <a:ext uri="{28A0092B-C50C-407E-A947-70E740481C1C}">
                <a14:useLocalDpi xmlns:a14="http://schemas.microsoft.com/office/drawing/2010/main" val="0"/>
              </a:ext>
            </a:extLst>
          </a:blip>
          <a:srcRect l="18542" t="24219" r="17323" b="23245"/>
          <a:stretch>
            <a:fillRect/>
          </a:stretch>
        </p:blipFill>
        <p:spPr bwMode="auto">
          <a:xfrm>
            <a:off x="32327" y="94740"/>
            <a:ext cx="803051" cy="263147"/>
          </a:xfrm>
          <a:prstGeom prst="rect">
            <a:avLst/>
          </a:prstGeom>
          <a:noFill/>
          <a:ln>
            <a:noFill/>
          </a:ln>
        </p:spPr>
      </p:pic>
    </p:spTree>
    <p:extLst>
      <p:ext uri="{BB962C8B-B14F-4D97-AF65-F5344CB8AC3E}">
        <p14:creationId xmlns:p14="http://schemas.microsoft.com/office/powerpoint/2010/main" val="1591616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8.jpe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16.jpe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20.jpe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4.png"/><Relationship Id="rId5" Type="http://schemas.openxmlformats.org/officeDocument/2006/relationships/image" Target="../media/image22.tiff"/><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DCD82B29-F2A6-A546-AF7B-D667A5A7BB0E}"/>
              </a:ext>
            </a:extLst>
          </p:cNvPr>
          <p:cNvSpPr/>
          <p:nvPr/>
        </p:nvSpPr>
        <p:spPr>
          <a:xfrm>
            <a:off x="886606" y="83127"/>
            <a:ext cx="7317827" cy="637309"/>
          </a:xfrm>
          <a:prstGeom prst="roundRect">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5170" y="72463"/>
            <a:ext cx="7523911" cy="370001"/>
          </a:xfrm>
        </p:spPr>
        <p:txBody>
          <a:bodyPr>
            <a:noAutofit/>
          </a:bodyPr>
          <a:lstStyle/>
          <a:p>
            <a:r>
              <a:rPr lang="en-US" sz="1800" b="1" dirty="0">
                <a:solidFill>
                  <a:srgbClr val="FFFF00"/>
                </a:solidFill>
              </a:rPr>
              <a:t>Do Those Short Solar Cells Cracks That I Can Barely See in EL Really Matter?</a:t>
            </a:r>
            <a:r>
              <a:rPr lang="en-US" sz="800" dirty="0">
                <a:solidFill>
                  <a:srgbClr val="FFFF00"/>
                </a:solidFill>
              </a:rPr>
              <a:t> </a:t>
            </a:r>
          </a:p>
        </p:txBody>
      </p:sp>
      <p:sp>
        <p:nvSpPr>
          <p:cNvPr id="6" name="Title 1">
            <a:extLst>
              <a:ext uri="{FF2B5EF4-FFF2-40B4-BE49-F238E27FC236}">
                <a16:creationId xmlns:a16="http://schemas.microsoft.com/office/drawing/2014/main" id="{EC15A51C-F17A-C343-AD01-FADA05373557}"/>
              </a:ext>
            </a:extLst>
          </p:cNvPr>
          <p:cNvSpPr txBox="1">
            <a:spLocks/>
          </p:cNvSpPr>
          <p:nvPr/>
        </p:nvSpPr>
        <p:spPr>
          <a:xfrm>
            <a:off x="428856" y="554724"/>
            <a:ext cx="8155709" cy="267308"/>
          </a:xfrm>
          <a:prstGeom prst="rect">
            <a:avLst/>
          </a:prstGeom>
        </p:spPr>
        <p:txBody>
          <a:bodyPr vert="horz" lIns="91440" tIns="45720" rIns="91440" bIns="45720" rtlCol="0" anchor="ctr">
            <a:noAutofit/>
          </a:bodyPr>
          <a:lstStyle>
            <a:lvl1pPr algn="ctr" defTabSz="457189" rtl="0" eaLnBrk="1" latinLnBrk="0" hangingPunct="1">
              <a:spcBef>
                <a:spcPct val="0"/>
              </a:spcBef>
              <a:buNone/>
              <a:defRPr sz="4400" kern="1200">
                <a:solidFill>
                  <a:schemeClr val="tx1"/>
                </a:solidFill>
                <a:latin typeface="+mj-lt"/>
                <a:ea typeface="+mj-ea"/>
                <a:cs typeface="+mj-cs"/>
              </a:defRPr>
            </a:lvl1pPr>
          </a:lstStyle>
          <a:p>
            <a:r>
              <a:rPr lang="en-US" sz="1400" b="1" dirty="0">
                <a:solidFill>
                  <a:schemeClr val="bg1"/>
                </a:solidFill>
              </a:rPr>
              <a:t>Andrew M. Gabor* – BrightSpot Automation                Duncan W. J. Harwood – D2 Solar</a:t>
            </a:r>
          </a:p>
          <a:p>
            <a:endParaRPr lang="en-US" sz="1800" b="1" dirty="0">
              <a:solidFill>
                <a:schemeClr val="bg1"/>
              </a:solidFill>
            </a:endParaRPr>
          </a:p>
        </p:txBody>
      </p:sp>
      <p:sp>
        <p:nvSpPr>
          <p:cNvPr id="7" name="Rounded Rectangle 6">
            <a:extLst>
              <a:ext uri="{FF2B5EF4-FFF2-40B4-BE49-F238E27FC236}">
                <a16:creationId xmlns:a16="http://schemas.microsoft.com/office/drawing/2014/main" id="{DB271ECA-E71F-C649-BB46-491C6761C6F1}"/>
              </a:ext>
            </a:extLst>
          </p:cNvPr>
          <p:cNvSpPr/>
          <p:nvPr/>
        </p:nvSpPr>
        <p:spPr>
          <a:xfrm>
            <a:off x="118464" y="822032"/>
            <a:ext cx="2180119" cy="3959693"/>
          </a:xfrm>
          <a:prstGeom prst="roundRect">
            <a:avLst>
              <a:gd name="adj" fmla="val 4167"/>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860220AB-81F0-A54D-A6EF-FB3780760DD4}"/>
              </a:ext>
            </a:extLst>
          </p:cNvPr>
          <p:cNvSpPr txBox="1">
            <a:spLocks/>
          </p:cNvSpPr>
          <p:nvPr/>
        </p:nvSpPr>
        <p:spPr>
          <a:xfrm>
            <a:off x="318782" y="757099"/>
            <a:ext cx="1787191" cy="370001"/>
          </a:xfrm>
          <a:prstGeom prst="rect">
            <a:avLst/>
          </a:prstGeom>
        </p:spPr>
        <p:txBody>
          <a:bodyPr vert="horz" lIns="91440" tIns="45720" rIns="91440" bIns="45720" rtlCol="0" anchor="ctr">
            <a:noAutofit/>
          </a:bodyPr>
          <a:lstStyle>
            <a:lvl1pPr algn="ctr" defTabSz="457189" rtl="0" eaLnBrk="1" latinLnBrk="0" hangingPunct="1">
              <a:spcBef>
                <a:spcPct val="0"/>
              </a:spcBef>
              <a:buNone/>
              <a:defRPr sz="4400" kern="1200">
                <a:solidFill>
                  <a:schemeClr val="tx1"/>
                </a:solidFill>
                <a:latin typeface="+mj-lt"/>
                <a:ea typeface="+mj-ea"/>
                <a:cs typeface="+mj-cs"/>
              </a:defRPr>
            </a:lvl1pPr>
          </a:lstStyle>
          <a:p>
            <a:r>
              <a:rPr lang="en-US" sz="1400" b="1" dirty="0">
                <a:solidFill>
                  <a:srgbClr val="FFFF00"/>
                </a:solidFill>
              </a:rPr>
              <a:t>Abstract/Background</a:t>
            </a:r>
            <a:endParaRPr lang="en-US" sz="600" dirty="0">
              <a:solidFill>
                <a:srgbClr val="FFFF00"/>
              </a:solidFill>
            </a:endParaRPr>
          </a:p>
        </p:txBody>
      </p:sp>
      <p:sp>
        <p:nvSpPr>
          <p:cNvPr id="9" name="Title 1">
            <a:extLst>
              <a:ext uri="{FF2B5EF4-FFF2-40B4-BE49-F238E27FC236}">
                <a16:creationId xmlns:a16="http://schemas.microsoft.com/office/drawing/2014/main" id="{324A8E47-E6E6-7B46-AF9D-649B51B68F48}"/>
              </a:ext>
            </a:extLst>
          </p:cNvPr>
          <p:cNvSpPr txBox="1">
            <a:spLocks/>
          </p:cNvSpPr>
          <p:nvPr/>
        </p:nvSpPr>
        <p:spPr>
          <a:xfrm>
            <a:off x="50334" y="1135105"/>
            <a:ext cx="2306972" cy="3859988"/>
          </a:xfrm>
          <a:prstGeom prst="rect">
            <a:avLst/>
          </a:prstGeom>
        </p:spPr>
        <p:txBody>
          <a:bodyPr vert="horz" lIns="91440" tIns="45720" rIns="91440" bIns="45720" rtlCol="0" anchor="ctr">
            <a:noAutofit/>
          </a:bodyPr>
          <a:lstStyle>
            <a:lvl1pPr algn="ctr" defTabSz="457189" rtl="0" eaLnBrk="1" latinLnBrk="0" hangingPunct="1">
              <a:spcBef>
                <a:spcPct val="0"/>
              </a:spcBef>
              <a:buNone/>
              <a:defRPr sz="4400" kern="1200">
                <a:solidFill>
                  <a:schemeClr val="tx1"/>
                </a:solidFill>
                <a:latin typeface="+mj-lt"/>
                <a:ea typeface="+mj-ea"/>
                <a:cs typeface="+mj-cs"/>
              </a:defRPr>
            </a:lvl1pPr>
          </a:lstStyle>
          <a:p>
            <a:pPr marL="119063" indent="-111125" algn="l">
              <a:spcAft>
                <a:spcPts val="300"/>
              </a:spcAft>
              <a:buFont typeface="Arial" panose="020B0604020202020204" pitchFamily="34" charset="0"/>
              <a:buChar char="•"/>
            </a:pPr>
            <a:r>
              <a:rPr lang="en-US" sz="1100" b="1" dirty="0">
                <a:solidFill>
                  <a:schemeClr val="bg1"/>
                </a:solidFill>
              </a:rPr>
              <a:t>Short cracks at the tips of busbars are commonly seen in solar panels</a:t>
            </a:r>
          </a:p>
          <a:p>
            <a:pPr marL="119063" indent="-111125" algn="l">
              <a:spcAft>
                <a:spcPts val="300"/>
              </a:spcAft>
              <a:buFont typeface="Arial" panose="020B0604020202020204" pitchFamily="34" charset="0"/>
              <a:buChar char="•"/>
            </a:pPr>
            <a:r>
              <a:rPr lang="en-US" sz="1100" b="1" dirty="0">
                <a:solidFill>
                  <a:schemeClr val="bg1"/>
                </a:solidFill>
              </a:rPr>
              <a:t>These cracks are hard to see unless electroluminescence (EL) camera systems have high resolution and are well optimized and one zooms in to actively look for them</a:t>
            </a:r>
          </a:p>
          <a:p>
            <a:pPr marL="119063" indent="-111125" algn="l">
              <a:spcAft>
                <a:spcPts val="300"/>
              </a:spcAft>
              <a:buFont typeface="Arial" panose="020B0604020202020204" pitchFamily="34" charset="0"/>
              <a:buChar char="•"/>
            </a:pPr>
            <a:r>
              <a:rPr lang="en-US" sz="1100" b="1" dirty="0">
                <a:solidFill>
                  <a:schemeClr val="bg1"/>
                </a:solidFill>
              </a:rPr>
              <a:t>Thus, most short cracks go unobserved in factory and field EL testing</a:t>
            </a:r>
          </a:p>
          <a:p>
            <a:pPr marL="119063" indent="-111125" algn="l">
              <a:spcAft>
                <a:spcPts val="300"/>
              </a:spcAft>
              <a:buFont typeface="Arial" panose="020B0604020202020204" pitchFamily="34" charset="0"/>
              <a:buChar char="•"/>
            </a:pPr>
            <a:r>
              <a:rPr lang="en-US" sz="1100" b="1" dirty="0">
                <a:solidFill>
                  <a:schemeClr val="bg1"/>
                </a:solidFill>
              </a:rPr>
              <a:t>Even if they are observed, acceptance criteria are often very loose for such cracks</a:t>
            </a:r>
          </a:p>
          <a:p>
            <a:pPr marL="119063" indent="-111125" algn="l">
              <a:spcAft>
                <a:spcPts val="300"/>
              </a:spcAft>
              <a:buFont typeface="Arial" panose="020B0604020202020204" pitchFamily="34" charset="0"/>
              <a:buChar char="•"/>
            </a:pPr>
            <a:r>
              <a:rPr lang="en-US" sz="1100" b="1" dirty="0">
                <a:solidFill>
                  <a:schemeClr val="bg1"/>
                </a:solidFill>
              </a:rPr>
              <a:t>Should we be more concerned?</a:t>
            </a:r>
          </a:p>
          <a:p>
            <a:pPr marL="576263" lvl="1" indent="-111125">
              <a:spcAft>
                <a:spcPts val="300"/>
              </a:spcAft>
              <a:buFont typeface="Arial" panose="020B0604020202020204" pitchFamily="34" charset="0"/>
              <a:buChar char="•"/>
            </a:pPr>
            <a:endParaRPr lang="en-US" sz="100" b="1" dirty="0">
              <a:solidFill>
                <a:schemeClr val="bg1"/>
              </a:solidFill>
            </a:endParaRPr>
          </a:p>
          <a:p>
            <a:pPr marL="119063" indent="-111125" algn="l">
              <a:spcAft>
                <a:spcPts val="300"/>
              </a:spcAft>
              <a:buFont typeface="Arial" panose="020B0604020202020204" pitchFamily="34" charset="0"/>
              <a:buChar char="•"/>
            </a:pPr>
            <a:r>
              <a:rPr lang="en-US" sz="1100" b="1" dirty="0">
                <a:solidFill>
                  <a:schemeClr val="bg1"/>
                </a:solidFill>
              </a:rPr>
              <a:t>Here we study how cracks evolve in polymer-backsheet modules containing several of such cracks as the front side mechanical load is ramped</a:t>
            </a:r>
          </a:p>
          <a:p>
            <a:pPr marL="119063" indent="-111125" algn="l">
              <a:spcAft>
                <a:spcPts val="300"/>
              </a:spcAft>
              <a:buFont typeface="Arial" panose="020B0604020202020204" pitchFamily="34" charset="0"/>
              <a:buChar char="•"/>
            </a:pPr>
            <a:endParaRPr lang="en-US" sz="1100" b="1" dirty="0">
              <a:solidFill>
                <a:schemeClr val="bg1"/>
              </a:solidFill>
            </a:endParaRPr>
          </a:p>
          <a:p>
            <a:pPr marL="119063" indent="-111125" algn="l">
              <a:buFont typeface="Arial" panose="020B0604020202020204" pitchFamily="34" charset="0"/>
              <a:buChar char="•"/>
            </a:pPr>
            <a:endParaRPr lang="en-US" sz="1400" b="1" dirty="0">
              <a:solidFill>
                <a:schemeClr val="bg1"/>
              </a:solidFill>
            </a:endParaRPr>
          </a:p>
        </p:txBody>
      </p:sp>
      <p:sp>
        <p:nvSpPr>
          <p:cNvPr id="20" name="Rounded Rectangle 19">
            <a:extLst>
              <a:ext uri="{FF2B5EF4-FFF2-40B4-BE49-F238E27FC236}">
                <a16:creationId xmlns:a16="http://schemas.microsoft.com/office/drawing/2014/main" id="{C9778EED-EFD9-0E4E-BAEA-15797D76680B}"/>
              </a:ext>
            </a:extLst>
          </p:cNvPr>
          <p:cNvSpPr/>
          <p:nvPr/>
        </p:nvSpPr>
        <p:spPr>
          <a:xfrm>
            <a:off x="2368112" y="822032"/>
            <a:ext cx="1676515" cy="3959693"/>
          </a:xfrm>
          <a:prstGeom prst="roundRect">
            <a:avLst>
              <a:gd name="adj" fmla="val 4167"/>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B7B4BEDA-4251-4B46-B64D-7C9C0BBAEB9E}"/>
              </a:ext>
            </a:extLst>
          </p:cNvPr>
          <p:cNvSpPr txBox="1">
            <a:spLocks/>
          </p:cNvSpPr>
          <p:nvPr/>
        </p:nvSpPr>
        <p:spPr>
          <a:xfrm>
            <a:off x="2425587" y="765104"/>
            <a:ext cx="1493505" cy="370001"/>
          </a:xfrm>
          <a:prstGeom prst="rect">
            <a:avLst/>
          </a:prstGeom>
        </p:spPr>
        <p:txBody>
          <a:bodyPr vert="horz" lIns="91440" tIns="45720" rIns="91440" bIns="45720" rtlCol="0" anchor="ctr">
            <a:noAutofit/>
          </a:bodyPr>
          <a:lstStyle>
            <a:lvl1pPr algn="ctr" defTabSz="457189" rtl="0" eaLnBrk="1" latinLnBrk="0" hangingPunct="1">
              <a:spcBef>
                <a:spcPct val="0"/>
              </a:spcBef>
              <a:buNone/>
              <a:defRPr sz="4400" kern="1200">
                <a:solidFill>
                  <a:schemeClr val="tx1"/>
                </a:solidFill>
                <a:latin typeface="+mj-lt"/>
                <a:ea typeface="+mj-ea"/>
                <a:cs typeface="+mj-cs"/>
              </a:defRPr>
            </a:lvl1pPr>
          </a:lstStyle>
          <a:p>
            <a:r>
              <a:rPr lang="en-US" sz="1400" b="1" dirty="0">
                <a:solidFill>
                  <a:srgbClr val="FFFF00"/>
                </a:solidFill>
              </a:rPr>
              <a:t>Experiment</a:t>
            </a:r>
            <a:endParaRPr lang="en-US" sz="600" dirty="0">
              <a:solidFill>
                <a:srgbClr val="FFFF00"/>
              </a:solidFill>
            </a:endParaRPr>
          </a:p>
        </p:txBody>
      </p:sp>
      <p:sp>
        <p:nvSpPr>
          <p:cNvPr id="22" name="Title 1">
            <a:extLst>
              <a:ext uri="{FF2B5EF4-FFF2-40B4-BE49-F238E27FC236}">
                <a16:creationId xmlns:a16="http://schemas.microsoft.com/office/drawing/2014/main" id="{C7ED2267-DA5D-DA42-9540-553F2AF9E026}"/>
              </a:ext>
            </a:extLst>
          </p:cNvPr>
          <p:cNvSpPr txBox="1">
            <a:spLocks/>
          </p:cNvSpPr>
          <p:nvPr/>
        </p:nvSpPr>
        <p:spPr>
          <a:xfrm>
            <a:off x="2309876" y="1192033"/>
            <a:ext cx="1734751" cy="3859988"/>
          </a:xfrm>
          <a:prstGeom prst="rect">
            <a:avLst/>
          </a:prstGeom>
        </p:spPr>
        <p:txBody>
          <a:bodyPr vert="horz" lIns="91440" tIns="45720" rIns="91440" bIns="45720" rtlCol="0" anchor="ctr">
            <a:noAutofit/>
          </a:bodyPr>
          <a:lstStyle>
            <a:lvl1pPr algn="ctr" defTabSz="457189" rtl="0" eaLnBrk="1" latinLnBrk="0" hangingPunct="1">
              <a:spcBef>
                <a:spcPct val="0"/>
              </a:spcBef>
              <a:buNone/>
              <a:defRPr sz="4400" kern="1200">
                <a:solidFill>
                  <a:schemeClr val="tx1"/>
                </a:solidFill>
                <a:latin typeface="+mj-lt"/>
                <a:ea typeface="+mj-ea"/>
                <a:cs typeface="+mj-cs"/>
              </a:defRPr>
            </a:lvl1pPr>
          </a:lstStyle>
          <a:p>
            <a:pPr marL="119063" indent="-111125" algn="l">
              <a:spcAft>
                <a:spcPts val="300"/>
              </a:spcAft>
              <a:buFont typeface="Arial" panose="020B0604020202020204" pitchFamily="34" charset="0"/>
              <a:buChar char="•"/>
            </a:pPr>
            <a:r>
              <a:rPr lang="en-US" sz="1200" b="1" dirty="0">
                <a:solidFill>
                  <a:schemeClr val="bg1"/>
                </a:solidFill>
              </a:rPr>
              <a:t>EL testing was performed on 2 modules containing cells with several short cracks</a:t>
            </a:r>
          </a:p>
          <a:p>
            <a:pPr marL="119063" indent="-111125" algn="l">
              <a:spcAft>
                <a:spcPts val="300"/>
              </a:spcAft>
              <a:buFont typeface="Arial" panose="020B0604020202020204" pitchFamily="34" charset="0"/>
              <a:buChar char="•"/>
            </a:pPr>
            <a:r>
              <a:rPr lang="en-US" sz="1200" b="1" dirty="0">
                <a:solidFill>
                  <a:schemeClr val="bg1"/>
                </a:solidFill>
              </a:rPr>
              <a:t>Modules were placed under a ramped mechanical load in the </a:t>
            </a:r>
            <a:r>
              <a:rPr lang="en-US" sz="1200" b="1" i="1" dirty="0" err="1">
                <a:solidFill>
                  <a:schemeClr val="bg1"/>
                </a:solidFill>
              </a:rPr>
              <a:t>LoadSpot</a:t>
            </a:r>
            <a:r>
              <a:rPr lang="en-US" sz="1200" b="1" dirty="0">
                <a:solidFill>
                  <a:schemeClr val="bg1"/>
                </a:solidFill>
              </a:rPr>
              <a:t> tool while new EL images were captured at various load levels</a:t>
            </a:r>
          </a:p>
          <a:p>
            <a:pPr marL="119063" indent="-111125" algn="l">
              <a:spcAft>
                <a:spcPts val="300"/>
              </a:spcAft>
              <a:buFont typeface="Arial" panose="020B0604020202020204" pitchFamily="34" charset="0"/>
              <a:buChar char="•"/>
            </a:pPr>
            <a:r>
              <a:rPr lang="en-US" sz="1200" b="1" dirty="0">
                <a:solidFill>
                  <a:schemeClr val="bg1"/>
                </a:solidFill>
              </a:rPr>
              <a:t>Cracks in each cell were counted and type-classified at each load level</a:t>
            </a:r>
          </a:p>
          <a:p>
            <a:pPr marL="119063" indent="-111125" algn="l">
              <a:spcAft>
                <a:spcPts val="300"/>
              </a:spcAft>
              <a:buFont typeface="Arial" panose="020B0604020202020204" pitchFamily="34" charset="0"/>
              <a:buChar char="•"/>
            </a:pPr>
            <a:endParaRPr lang="en-US" sz="1200" b="1" dirty="0">
              <a:solidFill>
                <a:schemeClr val="bg1"/>
              </a:solidFill>
            </a:endParaRPr>
          </a:p>
          <a:p>
            <a:pPr marL="119063" indent="-111125" algn="l">
              <a:buFont typeface="Arial" panose="020B0604020202020204" pitchFamily="34" charset="0"/>
              <a:buChar char="•"/>
            </a:pPr>
            <a:endParaRPr lang="en-US" sz="1600" b="1" dirty="0">
              <a:solidFill>
                <a:schemeClr val="bg1"/>
              </a:solidFill>
            </a:endParaRPr>
          </a:p>
        </p:txBody>
      </p:sp>
      <p:sp>
        <p:nvSpPr>
          <p:cNvPr id="26" name="Rounded Rectangle 25">
            <a:extLst>
              <a:ext uri="{FF2B5EF4-FFF2-40B4-BE49-F238E27FC236}">
                <a16:creationId xmlns:a16="http://schemas.microsoft.com/office/drawing/2014/main" id="{931BD6F4-217E-7A43-80AA-3F5F05EEFF2F}"/>
              </a:ext>
            </a:extLst>
          </p:cNvPr>
          <p:cNvSpPr/>
          <p:nvPr/>
        </p:nvSpPr>
        <p:spPr>
          <a:xfrm>
            <a:off x="4112223" y="822032"/>
            <a:ext cx="1643223" cy="3959693"/>
          </a:xfrm>
          <a:prstGeom prst="roundRect">
            <a:avLst>
              <a:gd name="adj" fmla="val 4167"/>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itle 1">
            <a:extLst>
              <a:ext uri="{FF2B5EF4-FFF2-40B4-BE49-F238E27FC236}">
                <a16:creationId xmlns:a16="http://schemas.microsoft.com/office/drawing/2014/main" id="{6D621229-5799-584A-A6B9-1780CBCAB05A}"/>
              </a:ext>
            </a:extLst>
          </p:cNvPr>
          <p:cNvSpPr txBox="1">
            <a:spLocks/>
          </p:cNvSpPr>
          <p:nvPr/>
        </p:nvSpPr>
        <p:spPr>
          <a:xfrm>
            <a:off x="4169831" y="757099"/>
            <a:ext cx="1493505" cy="370001"/>
          </a:xfrm>
          <a:prstGeom prst="rect">
            <a:avLst/>
          </a:prstGeom>
        </p:spPr>
        <p:txBody>
          <a:bodyPr vert="horz" lIns="91440" tIns="45720" rIns="91440" bIns="45720" rtlCol="0" anchor="ctr">
            <a:noAutofit/>
          </a:bodyPr>
          <a:lstStyle>
            <a:lvl1pPr algn="ctr" defTabSz="457189" rtl="0" eaLnBrk="1" latinLnBrk="0" hangingPunct="1">
              <a:spcBef>
                <a:spcPct val="0"/>
              </a:spcBef>
              <a:buNone/>
              <a:defRPr sz="4400" kern="1200">
                <a:solidFill>
                  <a:schemeClr val="tx1"/>
                </a:solidFill>
                <a:latin typeface="+mj-lt"/>
                <a:ea typeface="+mj-ea"/>
                <a:cs typeface="+mj-cs"/>
              </a:defRPr>
            </a:lvl1pPr>
          </a:lstStyle>
          <a:p>
            <a:r>
              <a:rPr lang="en-US" sz="1400" b="1" dirty="0">
                <a:solidFill>
                  <a:srgbClr val="FFFF00"/>
                </a:solidFill>
              </a:rPr>
              <a:t>Results</a:t>
            </a:r>
            <a:endParaRPr lang="en-US" sz="600" dirty="0">
              <a:solidFill>
                <a:srgbClr val="FFFF00"/>
              </a:solidFill>
            </a:endParaRPr>
          </a:p>
        </p:txBody>
      </p:sp>
      <p:sp>
        <p:nvSpPr>
          <p:cNvPr id="28" name="Title 1">
            <a:extLst>
              <a:ext uri="{FF2B5EF4-FFF2-40B4-BE49-F238E27FC236}">
                <a16:creationId xmlns:a16="http://schemas.microsoft.com/office/drawing/2014/main" id="{380C29B0-4162-024E-A10D-5C2A6CD3A13D}"/>
              </a:ext>
            </a:extLst>
          </p:cNvPr>
          <p:cNvSpPr txBox="1">
            <a:spLocks/>
          </p:cNvSpPr>
          <p:nvPr/>
        </p:nvSpPr>
        <p:spPr>
          <a:xfrm>
            <a:off x="4069956" y="1182831"/>
            <a:ext cx="1718347" cy="3859988"/>
          </a:xfrm>
          <a:prstGeom prst="rect">
            <a:avLst/>
          </a:prstGeom>
        </p:spPr>
        <p:txBody>
          <a:bodyPr vert="horz" lIns="91440" tIns="45720" rIns="91440" bIns="45720" rtlCol="0" anchor="ctr">
            <a:noAutofit/>
          </a:bodyPr>
          <a:lstStyle>
            <a:lvl1pPr algn="ctr" defTabSz="457189" rtl="0" eaLnBrk="1" latinLnBrk="0" hangingPunct="1">
              <a:spcBef>
                <a:spcPct val="0"/>
              </a:spcBef>
              <a:buNone/>
              <a:defRPr sz="4400" kern="1200">
                <a:solidFill>
                  <a:schemeClr val="tx1"/>
                </a:solidFill>
                <a:latin typeface="+mj-lt"/>
                <a:ea typeface="+mj-ea"/>
                <a:cs typeface="+mj-cs"/>
              </a:defRPr>
            </a:lvl1pPr>
          </a:lstStyle>
          <a:p>
            <a:pPr marL="119063" indent="-111125" algn="l">
              <a:spcAft>
                <a:spcPts val="300"/>
              </a:spcAft>
              <a:buFont typeface="Arial" panose="020B0604020202020204" pitchFamily="34" charset="0"/>
              <a:buChar char="•"/>
            </a:pPr>
            <a:r>
              <a:rPr lang="en-US" sz="1400" b="1" dirty="0">
                <a:solidFill>
                  <a:schemeClr val="bg1"/>
                </a:solidFill>
              </a:rPr>
              <a:t>Almost all of the short cracks propagated into long or dendritic cracks</a:t>
            </a:r>
          </a:p>
          <a:p>
            <a:pPr marL="119063" indent="-111125" algn="l">
              <a:spcAft>
                <a:spcPts val="300"/>
              </a:spcAft>
              <a:buFont typeface="Arial" panose="020B0604020202020204" pitchFamily="34" charset="0"/>
              <a:buChar char="•"/>
            </a:pPr>
            <a:r>
              <a:rPr lang="en-US" sz="1400" b="1" dirty="0">
                <a:solidFill>
                  <a:schemeClr val="bg1"/>
                </a:solidFill>
              </a:rPr>
              <a:t>Cells with no observable short cracks prior to loading rarely formed cracks under loading</a:t>
            </a:r>
          </a:p>
          <a:p>
            <a:pPr marL="119063" indent="-111125" algn="l">
              <a:spcAft>
                <a:spcPts val="300"/>
              </a:spcAft>
              <a:buFont typeface="Arial" panose="020B0604020202020204" pitchFamily="34" charset="0"/>
              <a:buChar char="•"/>
            </a:pPr>
            <a:r>
              <a:rPr lang="en-US" sz="1400" b="1" dirty="0">
                <a:solidFill>
                  <a:schemeClr val="bg1"/>
                </a:solidFill>
              </a:rPr>
              <a:t>However, if a good cell does crack under high load, it shatters dramatically</a:t>
            </a:r>
          </a:p>
          <a:p>
            <a:pPr marL="119063" indent="-111125" algn="l">
              <a:spcAft>
                <a:spcPts val="300"/>
              </a:spcAft>
              <a:buFont typeface="Arial" panose="020B0604020202020204" pitchFamily="34" charset="0"/>
              <a:buChar char="•"/>
            </a:pPr>
            <a:endParaRPr lang="en-US" sz="1400" b="1" dirty="0">
              <a:solidFill>
                <a:schemeClr val="bg1"/>
              </a:solidFill>
            </a:endParaRPr>
          </a:p>
          <a:p>
            <a:pPr marL="119063" indent="-111125" algn="l">
              <a:buFont typeface="Arial" panose="020B0604020202020204" pitchFamily="34" charset="0"/>
              <a:buChar char="•"/>
            </a:pPr>
            <a:endParaRPr lang="en-US" sz="1800" b="1" dirty="0">
              <a:solidFill>
                <a:schemeClr val="bg1"/>
              </a:solidFill>
            </a:endParaRPr>
          </a:p>
        </p:txBody>
      </p:sp>
      <p:sp>
        <p:nvSpPr>
          <p:cNvPr id="29" name="Rounded Rectangle 28">
            <a:extLst>
              <a:ext uri="{FF2B5EF4-FFF2-40B4-BE49-F238E27FC236}">
                <a16:creationId xmlns:a16="http://schemas.microsoft.com/office/drawing/2014/main" id="{E30C8CE3-A336-5142-832C-61911E2EA4E8}"/>
              </a:ext>
            </a:extLst>
          </p:cNvPr>
          <p:cNvSpPr/>
          <p:nvPr/>
        </p:nvSpPr>
        <p:spPr>
          <a:xfrm>
            <a:off x="5830570" y="822032"/>
            <a:ext cx="3205771" cy="3959693"/>
          </a:xfrm>
          <a:prstGeom prst="roundRect">
            <a:avLst>
              <a:gd name="adj" fmla="val 4167"/>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itle 1">
            <a:extLst>
              <a:ext uri="{FF2B5EF4-FFF2-40B4-BE49-F238E27FC236}">
                <a16:creationId xmlns:a16="http://schemas.microsoft.com/office/drawing/2014/main" id="{298C428D-B3AC-E44E-96A7-84E3A2E45544}"/>
              </a:ext>
            </a:extLst>
          </p:cNvPr>
          <p:cNvSpPr txBox="1">
            <a:spLocks/>
          </p:cNvSpPr>
          <p:nvPr/>
        </p:nvSpPr>
        <p:spPr>
          <a:xfrm>
            <a:off x="6897052" y="757099"/>
            <a:ext cx="1493505" cy="370001"/>
          </a:xfrm>
          <a:prstGeom prst="rect">
            <a:avLst/>
          </a:prstGeom>
        </p:spPr>
        <p:txBody>
          <a:bodyPr vert="horz" lIns="91440" tIns="45720" rIns="91440" bIns="45720" rtlCol="0" anchor="ctr">
            <a:noAutofit/>
          </a:bodyPr>
          <a:lstStyle>
            <a:lvl1pPr algn="ctr" defTabSz="457189" rtl="0" eaLnBrk="1" latinLnBrk="0" hangingPunct="1">
              <a:spcBef>
                <a:spcPct val="0"/>
              </a:spcBef>
              <a:buNone/>
              <a:defRPr sz="4400" kern="1200">
                <a:solidFill>
                  <a:schemeClr val="tx1"/>
                </a:solidFill>
                <a:latin typeface="+mj-lt"/>
                <a:ea typeface="+mj-ea"/>
                <a:cs typeface="+mj-cs"/>
              </a:defRPr>
            </a:lvl1pPr>
          </a:lstStyle>
          <a:p>
            <a:r>
              <a:rPr lang="en-US" sz="1400" b="1" dirty="0">
                <a:solidFill>
                  <a:srgbClr val="FFFF00"/>
                </a:solidFill>
              </a:rPr>
              <a:t>Conclusions</a:t>
            </a:r>
            <a:endParaRPr lang="en-US" sz="600" dirty="0">
              <a:solidFill>
                <a:srgbClr val="FFFF00"/>
              </a:solidFill>
            </a:endParaRPr>
          </a:p>
        </p:txBody>
      </p:sp>
      <p:sp>
        <p:nvSpPr>
          <p:cNvPr id="31" name="Title 1">
            <a:extLst>
              <a:ext uri="{FF2B5EF4-FFF2-40B4-BE49-F238E27FC236}">
                <a16:creationId xmlns:a16="http://schemas.microsoft.com/office/drawing/2014/main" id="{B6C9ECAB-23B7-6A46-BE9C-E2448D4921B1}"/>
              </a:ext>
            </a:extLst>
          </p:cNvPr>
          <p:cNvSpPr txBox="1">
            <a:spLocks/>
          </p:cNvSpPr>
          <p:nvPr/>
        </p:nvSpPr>
        <p:spPr>
          <a:xfrm>
            <a:off x="5913507" y="1113509"/>
            <a:ext cx="3181556" cy="3859988"/>
          </a:xfrm>
          <a:prstGeom prst="rect">
            <a:avLst/>
          </a:prstGeom>
        </p:spPr>
        <p:txBody>
          <a:bodyPr vert="horz" lIns="91440" tIns="45720" rIns="91440" bIns="45720" rtlCol="0" anchor="ctr">
            <a:noAutofit/>
          </a:bodyPr>
          <a:lstStyle>
            <a:lvl1pPr algn="ctr" defTabSz="457189" rtl="0" eaLnBrk="1" latinLnBrk="0" hangingPunct="1">
              <a:spcBef>
                <a:spcPct val="0"/>
              </a:spcBef>
              <a:buNone/>
              <a:defRPr sz="4400" kern="1200">
                <a:solidFill>
                  <a:schemeClr val="tx1"/>
                </a:solidFill>
                <a:latin typeface="+mj-lt"/>
                <a:ea typeface="+mj-ea"/>
                <a:cs typeface="+mj-cs"/>
              </a:defRPr>
            </a:lvl1pPr>
          </a:lstStyle>
          <a:p>
            <a:pPr marL="119063" indent="-111125" algn="l">
              <a:spcAft>
                <a:spcPts val="300"/>
              </a:spcAft>
              <a:buFont typeface="Arial" panose="020B0604020202020204" pitchFamily="34" charset="0"/>
              <a:buChar char="•"/>
            </a:pPr>
            <a:r>
              <a:rPr lang="en-US" sz="1100" b="1" dirty="0">
                <a:solidFill>
                  <a:schemeClr val="bg1"/>
                </a:solidFill>
              </a:rPr>
              <a:t>Wind, snow, and human loads can propagate short cracks in ways that decrease energy delivery</a:t>
            </a:r>
          </a:p>
          <a:p>
            <a:pPr marL="119063" indent="-111125" algn="l">
              <a:spcAft>
                <a:spcPts val="300"/>
              </a:spcAft>
              <a:buFont typeface="Arial" panose="020B0604020202020204" pitchFamily="34" charset="0"/>
              <a:buChar char="•"/>
            </a:pPr>
            <a:r>
              <a:rPr lang="en-US" sz="1100" b="1" dirty="0">
                <a:solidFill>
                  <a:schemeClr val="bg1"/>
                </a:solidFill>
              </a:rPr>
              <a:t>The industry should consider more strict acceptance criteria for such cracks at both the factory and field</a:t>
            </a:r>
          </a:p>
          <a:p>
            <a:pPr marL="119063" indent="-111125" algn="l">
              <a:spcAft>
                <a:spcPts val="300"/>
              </a:spcAft>
              <a:buFont typeface="Arial" panose="020B0604020202020204" pitchFamily="34" charset="0"/>
              <a:buChar char="•"/>
            </a:pPr>
            <a:r>
              <a:rPr lang="en-US" sz="1100" b="1" dirty="0">
                <a:solidFill>
                  <a:schemeClr val="bg1"/>
                </a:solidFill>
              </a:rPr>
              <a:t>Conversely, the worst dendritic cracking under load happens for cells with no pre-existing cracks, and built-in cracks for stress relief under load is a conceivable design strategy, especially for cells with many interconnect wires</a:t>
            </a:r>
          </a:p>
          <a:p>
            <a:pPr marL="119063" indent="-111125" algn="l">
              <a:spcAft>
                <a:spcPts val="300"/>
              </a:spcAft>
              <a:buFont typeface="Arial" panose="020B0604020202020204" pitchFamily="34" charset="0"/>
              <a:buChar char="•"/>
            </a:pPr>
            <a:r>
              <a:rPr lang="en-US" sz="1100" b="1" dirty="0">
                <a:solidFill>
                  <a:schemeClr val="bg1"/>
                </a:solidFill>
              </a:rPr>
              <a:t>In order to see short cracks, the industry will need to implement higher resolution EL camera systems with better optimized settings, post processing, and operator interfaces</a:t>
            </a:r>
          </a:p>
          <a:p>
            <a:pPr marL="119063" indent="-111125" algn="l">
              <a:spcAft>
                <a:spcPts val="300"/>
              </a:spcAft>
              <a:buFont typeface="Arial" panose="020B0604020202020204" pitchFamily="34" charset="0"/>
              <a:buChar char="•"/>
            </a:pPr>
            <a:r>
              <a:rPr lang="en-US" sz="1100" b="1" dirty="0">
                <a:solidFill>
                  <a:schemeClr val="bg1"/>
                </a:solidFill>
              </a:rPr>
              <a:t>Ideally, machine learning algorithms will be optimized to automatically detect such cracks</a:t>
            </a:r>
          </a:p>
          <a:p>
            <a:pPr marL="119063" indent="-111125" algn="l">
              <a:spcAft>
                <a:spcPts val="300"/>
              </a:spcAft>
              <a:buFont typeface="Arial" panose="020B0604020202020204" pitchFamily="34" charset="0"/>
              <a:buChar char="•"/>
            </a:pPr>
            <a:r>
              <a:rPr lang="en-US" sz="1100" b="1" dirty="0">
                <a:solidFill>
                  <a:schemeClr val="bg1"/>
                </a:solidFill>
              </a:rPr>
              <a:t>Acceptance criteria for cracks in glass/glass modules might be looser since cracks may be less likely to propagate.  This would be a financial incentive for adoption of such modules.</a:t>
            </a:r>
          </a:p>
          <a:p>
            <a:pPr marL="119063" indent="-111125" algn="l">
              <a:buFont typeface="Arial" panose="020B0604020202020204" pitchFamily="34" charset="0"/>
              <a:buChar char="•"/>
            </a:pPr>
            <a:endParaRPr lang="en-US" sz="1800" b="1" dirty="0">
              <a:solidFill>
                <a:schemeClr val="bg1"/>
              </a:solidFill>
            </a:endParaRPr>
          </a:p>
        </p:txBody>
      </p:sp>
      <p:sp>
        <p:nvSpPr>
          <p:cNvPr id="33" name="Rectangle 32">
            <a:extLst>
              <a:ext uri="{FF2B5EF4-FFF2-40B4-BE49-F238E27FC236}">
                <a16:creationId xmlns:a16="http://schemas.microsoft.com/office/drawing/2014/main" id="{2A5A062A-CC20-C440-AE80-E6E02F743FA9}"/>
              </a:ext>
            </a:extLst>
          </p:cNvPr>
          <p:cNvSpPr/>
          <p:nvPr/>
        </p:nvSpPr>
        <p:spPr>
          <a:xfrm>
            <a:off x="298718" y="4759540"/>
            <a:ext cx="8794948" cy="207749"/>
          </a:xfrm>
          <a:prstGeom prst="rect">
            <a:avLst/>
          </a:prstGeom>
        </p:spPr>
        <p:txBody>
          <a:bodyPr wrap="square">
            <a:spAutoFit/>
          </a:bodyPr>
          <a:lstStyle/>
          <a:p>
            <a:r>
              <a:rPr lang="en-US" altLang="en-US" sz="750" i="1" dirty="0">
                <a:latin typeface="Times" pitchFamily="2" charset="0"/>
                <a:ea typeface="SimSun" panose="02010600030101010101" pitchFamily="2" charset="-122"/>
                <a:cs typeface="SimSun" panose="02010600030101010101" pitchFamily="2" charset="-122"/>
              </a:rPr>
              <a:t>This material is based upon work supported in part by the U.S. Department of Energy’s Office of Energy Efficiency and Renewable Energy, in the Solar Energy Technologies Program, under Award Number DE-EE0008152 </a:t>
            </a:r>
            <a:endParaRPr lang="en-US" sz="750" dirty="0"/>
          </a:p>
        </p:txBody>
      </p:sp>
      <p:pic>
        <p:nvPicPr>
          <p:cNvPr id="35" name="Audio 34">
            <a:hlinkClick r:id="" action="ppaction://media"/>
            <a:extLst>
              <a:ext uri="{FF2B5EF4-FFF2-40B4-BE49-F238E27FC236}">
                <a16:creationId xmlns:a16="http://schemas.microsoft.com/office/drawing/2014/main" id="{12F318AD-22F6-A844-9635-B0013E65762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78800" y="4178300"/>
            <a:ext cx="812800" cy="812800"/>
          </a:xfrm>
          <a:prstGeom prst="rect">
            <a:avLst/>
          </a:prstGeom>
        </p:spPr>
      </p:pic>
    </p:spTree>
    <p:extLst>
      <p:ext uri="{BB962C8B-B14F-4D97-AF65-F5344CB8AC3E}">
        <p14:creationId xmlns:p14="http://schemas.microsoft.com/office/powerpoint/2010/main" val="566697973"/>
      </p:ext>
    </p:extLst>
  </p:cSld>
  <p:clrMapOvr>
    <a:masterClrMapping/>
  </p:clrMapOvr>
  <mc:AlternateContent xmlns:mc="http://schemas.openxmlformats.org/markup-compatibility/2006" xmlns:p14="http://schemas.microsoft.com/office/powerpoint/2010/main">
    <mc:Choice Requires="p14">
      <p:transition spd="slow" p14:dur="2000" advTm="8936"/>
    </mc:Choice>
    <mc:Fallback xmlns="">
      <p:transition spd="slow" advTm="89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0220AB-81F0-A54D-A6EF-FB3780760DD4}"/>
              </a:ext>
            </a:extLst>
          </p:cNvPr>
          <p:cNvSpPr txBox="1">
            <a:spLocks/>
          </p:cNvSpPr>
          <p:nvPr/>
        </p:nvSpPr>
        <p:spPr>
          <a:xfrm>
            <a:off x="3380546" y="129455"/>
            <a:ext cx="2902688" cy="370001"/>
          </a:xfrm>
          <a:prstGeom prst="rect">
            <a:avLst/>
          </a:prstGeom>
        </p:spPr>
        <p:txBody>
          <a:bodyPr vert="horz" lIns="91440" tIns="45720" rIns="91440" bIns="45720" rtlCol="0" anchor="ctr">
            <a:noAutofit/>
          </a:bodyPr>
          <a:lstStyle>
            <a:lvl1pPr algn="ctr" defTabSz="457189" rtl="0" eaLnBrk="1" latinLnBrk="0" hangingPunct="1">
              <a:spcBef>
                <a:spcPct val="0"/>
              </a:spcBef>
              <a:buNone/>
              <a:defRPr sz="4400" kern="1200">
                <a:solidFill>
                  <a:schemeClr val="tx1"/>
                </a:solidFill>
                <a:latin typeface="+mj-lt"/>
                <a:ea typeface="+mj-ea"/>
                <a:cs typeface="+mj-cs"/>
              </a:defRPr>
            </a:lvl1pPr>
          </a:lstStyle>
          <a:p>
            <a:r>
              <a:rPr lang="en-US" sz="2400" b="1" dirty="0"/>
              <a:t>Abstract/Background</a:t>
            </a:r>
            <a:endParaRPr lang="en-US" sz="1000" dirty="0"/>
          </a:p>
        </p:txBody>
      </p:sp>
      <p:sp>
        <p:nvSpPr>
          <p:cNvPr id="33" name="Content Placeholder 2">
            <a:extLst>
              <a:ext uri="{FF2B5EF4-FFF2-40B4-BE49-F238E27FC236}">
                <a16:creationId xmlns:a16="http://schemas.microsoft.com/office/drawing/2014/main" id="{1E7B3533-F483-8E4E-9CA6-3843200C7032}"/>
              </a:ext>
            </a:extLst>
          </p:cNvPr>
          <p:cNvSpPr>
            <a:spLocks noGrp="1"/>
          </p:cNvSpPr>
          <p:nvPr/>
        </p:nvSpPr>
        <p:spPr>
          <a:xfrm>
            <a:off x="2754197" y="743362"/>
            <a:ext cx="6226501" cy="4022459"/>
          </a:xfrm>
          <a:prstGeom prst="rect">
            <a:avLst/>
          </a:prstGeom>
        </p:spPr>
        <p:txBody>
          <a:bodyPr vert="horz" lIns="91440" tIns="45720" rIns="91440" bIns="45720" rtlCol="0">
            <a:normAutofit fontScale="92500"/>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63513"/>
            <a:r>
              <a:rPr lang="en-US" sz="2400" dirty="0"/>
              <a:t>See a lot of short cracks on new modules</a:t>
            </a:r>
          </a:p>
          <a:p>
            <a:pPr marL="171450" indent="-163513"/>
            <a:r>
              <a:rPr lang="en-US" sz="2400" dirty="0"/>
              <a:t>With high resolution EL and zooming in you can see them</a:t>
            </a:r>
          </a:p>
          <a:p>
            <a:pPr marL="171450" indent="-163513"/>
            <a:r>
              <a:rPr lang="en-US" sz="2400" dirty="0"/>
              <a:t>With lower resolution EL and not looking closely, you will miss them</a:t>
            </a:r>
          </a:p>
          <a:p>
            <a:pPr marL="571491" lvl="1" indent="-163513"/>
            <a:r>
              <a:rPr lang="en-US" sz="2000" dirty="0"/>
              <a:t>Manufacturers sometimes don’t want to see them</a:t>
            </a:r>
          </a:p>
          <a:p>
            <a:pPr marL="571491" lvl="1" indent="-163513"/>
            <a:r>
              <a:rPr lang="en-US" sz="2000" dirty="0"/>
              <a:t>EL systems are often poorly optimized</a:t>
            </a:r>
          </a:p>
          <a:p>
            <a:pPr marL="171450" indent="-163513"/>
            <a:r>
              <a:rPr lang="en-US" sz="2400" dirty="0"/>
              <a:t>Acceptance criteria at the factory and in the field will often allow large numbers of such cracks </a:t>
            </a:r>
          </a:p>
          <a:p>
            <a:pPr marL="571491" lvl="1" indent="-163513"/>
            <a:r>
              <a:rPr lang="en-US" sz="2000" b="1" dirty="0"/>
              <a:t>But short cracks can propagate under load.  Does this make sense?</a:t>
            </a:r>
          </a:p>
        </p:txBody>
      </p:sp>
      <p:pic>
        <p:nvPicPr>
          <p:cNvPr id="34" name="Picture 23">
            <a:extLst>
              <a:ext uri="{FF2B5EF4-FFF2-40B4-BE49-F238E27FC236}">
                <a16:creationId xmlns:a16="http://schemas.microsoft.com/office/drawing/2014/main" id="{B5FFFED4-5444-5847-AF23-5519D15C3865}"/>
              </a:ext>
            </a:extLst>
          </p:cNvPr>
          <p:cNvPicPr>
            <a:picLocks noChangeAspect="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163300" y="3706803"/>
            <a:ext cx="1752488" cy="10590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39" name="Group 38">
            <a:extLst>
              <a:ext uri="{FF2B5EF4-FFF2-40B4-BE49-F238E27FC236}">
                <a16:creationId xmlns:a16="http://schemas.microsoft.com/office/drawing/2014/main" id="{A69810E1-F914-8C4D-B13A-4F5955155536}"/>
              </a:ext>
            </a:extLst>
          </p:cNvPr>
          <p:cNvGrpSpPr/>
          <p:nvPr/>
        </p:nvGrpSpPr>
        <p:grpSpPr>
          <a:xfrm>
            <a:off x="163301" y="696243"/>
            <a:ext cx="1835037" cy="1672048"/>
            <a:chOff x="163301" y="696243"/>
            <a:chExt cx="1835037" cy="1672048"/>
          </a:xfrm>
        </p:grpSpPr>
        <p:pic>
          <p:nvPicPr>
            <p:cNvPr id="11" name="Picture 10" descr="A picture containing shoji&#10;&#10;Description automatically generated">
              <a:extLst>
                <a:ext uri="{FF2B5EF4-FFF2-40B4-BE49-F238E27FC236}">
                  <a16:creationId xmlns:a16="http://schemas.microsoft.com/office/drawing/2014/main" id="{6BEBBB44-A5E7-D448-A1E2-8358F922D1E4}"/>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63301" y="743362"/>
              <a:ext cx="1752488" cy="1624929"/>
            </a:xfrm>
            <a:prstGeom prst="rect">
              <a:avLst/>
            </a:prstGeom>
          </p:spPr>
        </p:pic>
        <p:pic>
          <p:nvPicPr>
            <p:cNvPr id="13" name="Picture 12">
              <a:extLst>
                <a:ext uri="{FF2B5EF4-FFF2-40B4-BE49-F238E27FC236}">
                  <a16:creationId xmlns:a16="http://schemas.microsoft.com/office/drawing/2014/main" id="{AA9AB29B-F97D-EE49-950C-A2658FDE5857}"/>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290193" y="696243"/>
              <a:ext cx="708145" cy="662095"/>
            </a:xfrm>
            <a:prstGeom prst="rect">
              <a:avLst/>
            </a:prstGeom>
          </p:spPr>
        </p:pic>
        <p:sp>
          <p:nvSpPr>
            <p:cNvPr id="17" name="Oval 16">
              <a:extLst>
                <a:ext uri="{FF2B5EF4-FFF2-40B4-BE49-F238E27FC236}">
                  <a16:creationId xmlns:a16="http://schemas.microsoft.com/office/drawing/2014/main" id="{71F7CB7D-8F39-7347-9900-6578B5CB4D39}"/>
                </a:ext>
              </a:extLst>
            </p:cNvPr>
            <p:cNvSpPr/>
            <p:nvPr/>
          </p:nvSpPr>
          <p:spPr>
            <a:xfrm>
              <a:off x="275092" y="1455087"/>
              <a:ext cx="131928" cy="20147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17E9A767-996A-4A49-9BC1-9A32E40990A9}"/>
                </a:ext>
              </a:extLst>
            </p:cNvPr>
            <p:cNvSpPr/>
            <p:nvPr/>
          </p:nvSpPr>
          <p:spPr>
            <a:xfrm>
              <a:off x="1670461" y="1745163"/>
              <a:ext cx="131928" cy="20147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B77E44C5-28C8-4546-9259-7E071FF487A4}"/>
              </a:ext>
            </a:extLst>
          </p:cNvPr>
          <p:cNvGrpSpPr/>
          <p:nvPr/>
        </p:nvGrpSpPr>
        <p:grpSpPr>
          <a:xfrm>
            <a:off x="163301" y="2666426"/>
            <a:ext cx="1668322" cy="706261"/>
            <a:chOff x="60152" y="2855855"/>
            <a:chExt cx="1668322" cy="706261"/>
          </a:xfrm>
        </p:grpSpPr>
        <p:pic>
          <p:nvPicPr>
            <p:cNvPr id="15" name="Picture 14" descr="A picture containing shoji&#10;&#10;Description automatically generated">
              <a:extLst>
                <a:ext uri="{FF2B5EF4-FFF2-40B4-BE49-F238E27FC236}">
                  <a16:creationId xmlns:a16="http://schemas.microsoft.com/office/drawing/2014/main" id="{9B7E3264-0305-C843-BBE8-1BE01328027C}"/>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60152" y="2891837"/>
              <a:ext cx="1601073" cy="670279"/>
            </a:xfrm>
            <a:prstGeom prst="rect">
              <a:avLst/>
            </a:prstGeom>
          </p:spPr>
        </p:pic>
        <p:pic>
          <p:nvPicPr>
            <p:cNvPr id="16" name="Picture 15">
              <a:extLst>
                <a:ext uri="{FF2B5EF4-FFF2-40B4-BE49-F238E27FC236}">
                  <a16:creationId xmlns:a16="http://schemas.microsoft.com/office/drawing/2014/main" id="{C1C6A826-B6E2-B940-BFE6-34C4C63879E0}"/>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128399" y="2855855"/>
              <a:ext cx="600075" cy="286522"/>
            </a:xfrm>
            <a:prstGeom prst="rect">
              <a:avLst/>
            </a:prstGeom>
          </p:spPr>
        </p:pic>
        <p:sp>
          <p:nvSpPr>
            <p:cNvPr id="36" name="Oval 35">
              <a:extLst>
                <a:ext uri="{FF2B5EF4-FFF2-40B4-BE49-F238E27FC236}">
                  <a16:creationId xmlns:a16="http://schemas.microsoft.com/office/drawing/2014/main" id="{B1A8DFAC-39F7-124D-B2C1-85330ED92B25}"/>
                </a:ext>
              </a:extLst>
            </p:cNvPr>
            <p:cNvSpPr/>
            <p:nvPr/>
          </p:nvSpPr>
          <p:spPr>
            <a:xfrm>
              <a:off x="794724" y="2952466"/>
              <a:ext cx="131928" cy="15012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8" name="Rectangle 17">
            <a:extLst>
              <a:ext uri="{FF2B5EF4-FFF2-40B4-BE49-F238E27FC236}">
                <a16:creationId xmlns:a16="http://schemas.microsoft.com/office/drawing/2014/main" id="{70A53165-14C6-1A49-9B70-7887315B906B}"/>
              </a:ext>
            </a:extLst>
          </p:cNvPr>
          <p:cNvSpPr/>
          <p:nvPr/>
        </p:nvSpPr>
        <p:spPr>
          <a:xfrm>
            <a:off x="-181601" y="378389"/>
            <a:ext cx="1952650" cy="369332"/>
          </a:xfrm>
          <a:prstGeom prst="rect">
            <a:avLst/>
          </a:prstGeom>
        </p:spPr>
        <p:txBody>
          <a:bodyPr wrap="none">
            <a:spAutoFit/>
          </a:bodyPr>
          <a:lstStyle/>
          <a:p>
            <a:pPr marL="571491" lvl="1" indent="-163513"/>
            <a:r>
              <a:rPr lang="en-US" dirty="0"/>
              <a:t>Poor soldering</a:t>
            </a:r>
          </a:p>
        </p:txBody>
      </p:sp>
      <p:sp>
        <p:nvSpPr>
          <p:cNvPr id="37" name="Rectangle 36">
            <a:extLst>
              <a:ext uri="{FF2B5EF4-FFF2-40B4-BE49-F238E27FC236}">
                <a16:creationId xmlns:a16="http://schemas.microsoft.com/office/drawing/2014/main" id="{F66991D9-D7CD-A545-8803-695B2598CA65}"/>
              </a:ext>
            </a:extLst>
          </p:cNvPr>
          <p:cNvSpPr/>
          <p:nvPr/>
        </p:nvSpPr>
        <p:spPr>
          <a:xfrm>
            <a:off x="-166295" y="2362734"/>
            <a:ext cx="1810560" cy="369332"/>
          </a:xfrm>
          <a:prstGeom prst="rect">
            <a:avLst/>
          </a:prstGeom>
        </p:spPr>
        <p:txBody>
          <a:bodyPr wrap="none">
            <a:spAutoFit/>
          </a:bodyPr>
          <a:lstStyle/>
          <a:p>
            <a:pPr marL="571491" lvl="1" indent="-163513"/>
            <a:r>
              <a:rPr lang="en-US" dirty="0"/>
              <a:t>Rear impacts</a:t>
            </a:r>
          </a:p>
        </p:txBody>
      </p:sp>
      <p:sp>
        <p:nvSpPr>
          <p:cNvPr id="40" name="Rectangle 39">
            <a:extLst>
              <a:ext uri="{FF2B5EF4-FFF2-40B4-BE49-F238E27FC236}">
                <a16:creationId xmlns:a16="http://schemas.microsoft.com/office/drawing/2014/main" id="{E1BDA5F6-F3B4-7B48-9F41-E2409F167A15}"/>
              </a:ext>
            </a:extLst>
          </p:cNvPr>
          <p:cNvSpPr/>
          <p:nvPr/>
        </p:nvSpPr>
        <p:spPr>
          <a:xfrm>
            <a:off x="-259592" y="3381001"/>
            <a:ext cx="2314929" cy="369332"/>
          </a:xfrm>
          <a:prstGeom prst="rect">
            <a:avLst/>
          </a:prstGeom>
        </p:spPr>
        <p:txBody>
          <a:bodyPr wrap="none">
            <a:spAutoFit/>
          </a:bodyPr>
          <a:lstStyle/>
          <a:p>
            <a:pPr marL="571491" lvl="1" indent="-163513"/>
            <a:r>
              <a:rPr lang="en-US" dirty="0"/>
              <a:t>Poor laser scribing</a:t>
            </a:r>
          </a:p>
        </p:txBody>
      </p:sp>
      <p:pic>
        <p:nvPicPr>
          <p:cNvPr id="41" name="Audio 40">
            <a:hlinkClick r:id="" action="ppaction://media"/>
            <a:extLst>
              <a:ext uri="{FF2B5EF4-FFF2-40B4-BE49-F238E27FC236}">
                <a16:creationId xmlns:a16="http://schemas.microsoft.com/office/drawing/2014/main" id="{47A13343-AF8A-CE44-A2CD-1CDC763E3963}"/>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178800" y="4178300"/>
            <a:ext cx="812800" cy="812800"/>
          </a:xfrm>
          <a:prstGeom prst="rect">
            <a:avLst/>
          </a:prstGeom>
        </p:spPr>
      </p:pic>
    </p:spTree>
    <p:extLst>
      <p:ext uri="{BB962C8B-B14F-4D97-AF65-F5344CB8AC3E}">
        <p14:creationId xmlns:p14="http://schemas.microsoft.com/office/powerpoint/2010/main" val="38826214"/>
      </p:ext>
    </p:extLst>
  </p:cSld>
  <p:clrMapOvr>
    <a:masterClrMapping/>
  </p:clrMapOvr>
  <mc:AlternateContent xmlns:mc="http://schemas.openxmlformats.org/markup-compatibility/2006" xmlns:p14="http://schemas.microsoft.com/office/powerpoint/2010/main">
    <mc:Choice Requires="p14">
      <p:transition spd="slow" p14:dur="2000" advTm="45608"/>
    </mc:Choice>
    <mc:Fallback xmlns="">
      <p:transition spd="slow" advTm="456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0220AB-81F0-A54D-A6EF-FB3780760DD4}"/>
              </a:ext>
            </a:extLst>
          </p:cNvPr>
          <p:cNvSpPr txBox="1">
            <a:spLocks/>
          </p:cNvSpPr>
          <p:nvPr/>
        </p:nvSpPr>
        <p:spPr>
          <a:xfrm>
            <a:off x="3120656" y="107684"/>
            <a:ext cx="2902688" cy="370001"/>
          </a:xfrm>
          <a:prstGeom prst="rect">
            <a:avLst/>
          </a:prstGeom>
        </p:spPr>
        <p:txBody>
          <a:bodyPr vert="horz" lIns="91440" tIns="45720" rIns="91440" bIns="45720" rtlCol="0" anchor="ctr">
            <a:noAutofit/>
          </a:bodyPr>
          <a:lstStyle>
            <a:lvl1pPr algn="ctr" defTabSz="457189" rtl="0" eaLnBrk="1" latinLnBrk="0" hangingPunct="1">
              <a:spcBef>
                <a:spcPct val="0"/>
              </a:spcBef>
              <a:buNone/>
              <a:defRPr sz="4400" kern="1200">
                <a:solidFill>
                  <a:schemeClr val="tx1"/>
                </a:solidFill>
                <a:latin typeface="+mj-lt"/>
                <a:ea typeface="+mj-ea"/>
                <a:cs typeface="+mj-cs"/>
              </a:defRPr>
            </a:lvl1pPr>
          </a:lstStyle>
          <a:p>
            <a:r>
              <a:rPr lang="en-US" sz="2400" b="1" dirty="0"/>
              <a:t>Experiment</a:t>
            </a:r>
            <a:endParaRPr lang="en-US" sz="1000" dirty="0"/>
          </a:p>
        </p:txBody>
      </p:sp>
      <p:sp>
        <p:nvSpPr>
          <p:cNvPr id="33" name="Content Placeholder 2">
            <a:extLst>
              <a:ext uri="{FF2B5EF4-FFF2-40B4-BE49-F238E27FC236}">
                <a16:creationId xmlns:a16="http://schemas.microsoft.com/office/drawing/2014/main" id="{1E7B3533-F483-8E4E-9CA6-3843200C7032}"/>
              </a:ext>
            </a:extLst>
          </p:cNvPr>
          <p:cNvSpPr>
            <a:spLocks noGrp="1"/>
          </p:cNvSpPr>
          <p:nvPr/>
        </p:nvSpPr>
        <p:spPr>
          <a:xfrm>
            <a:off x="2754197" y="743362"/>
            <a:ext cx="6226501" cy="4022459"/>
          </a:xfrm>
          <a:prstGeom prst="rect">
            <a:avLst/>
          </a:prstGeom>
        </p:spPr>
        <p:txBody>
          <a:bodyPr vert="horz" lIns="91440" tIns="45720" rIns="91440" bIns="45720" rtlCol="0">
            <a:normAutofit fontScale="92500" lnSpcReduction="20000"/>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63513"/>
            <a:r>
              <a:rPr lang="en-US" sz="2400" dirty="0"/>
              <a:t>2 modules with polymer backsheet, PERC cells, different lamination methods</a:t>
            </a:r>
          </a:p>
          <a:p>
            <a:pPr marL="171450" indent="-163513"/>
            <a:r>
              <a:rPr lang="en-US" sz="2400" dirty="0"/>
              <a:t>Take high resolution images with BrightSpot 24Megapixel EL camera system</a:t>
            </a:r>
          </a:p>
          <a:p>
            <a:pPr marL="171450" indent="-163513"/>
            <a:r>
              <a:rPr lang="en-US" sz="2400" dirty="0"/>
              <a:t>Analyze images and note locations of short cracks</a:t>
            </a:r>
          </a:p>
          <a:p>
            <a:pPr marL="171450" indent="-163513"/>
            <a:r>
              <a:rPr lang="en-US" sz="2400" dirty="0"/>
              <a:t>Ramp the front side load with </a:t>
            </a:r>
            <a:r>
              <a:rPr lang="en-US" sz="2400" i="1" dirty="0" err="1"/>
              <a:t>LoadSpot</a:t>
            </a:r>
            <a:r>
              <a:rPr lang="en-US" sz="2400" dirty="0"/>
              <a:t> mechanical load tester to 5600 Pa</a:t>
            </a:r>
          </a:p>
          <a:p>
            <a:pPr marL="171450" indent="-163513"/>
            <a:r>
              <a:rPr lang="en-US" sz="2400" dirty="0"/>
              <a:t>Dwell at several intermediate pressures and take new EL images</a:t>
            </a:r>
          </a:p>
          <a:p>
            <a:pPr marL="171450" indent="-163513"/>
            <a:r>
              <a:rPr lang="en-US" sz="2400" dirty="0"/>
              <a:t>Analyze all images for cracks and crack type (Short, Long, Dendritic (Spiderweb)</a:t>
            </a:r>
          </a:p>
          <a:p>
            <a:pPr marL="171450" indent="-163513"/>
            <a:r>
              <a:rPr lang="en-US" sz="2400" dirty="0"/>
              <a:t>See whether new cracks are correlated to the location of the pre-existing short cracks</a:t>
            </a:r>
            <a:endParaRPr lang="en-US" sz="2000" dirty="0"/>
          </a:p>
        </p:txBody>
      </p:sp>
      <p:sp>
        <p:nvSpPr>
          <p:cNvPr id="18" name="Rectangle 17">
            <a:extLst>
              <a:ext uri="{FF2B5EF4-FFF2-40B4-BE49-F238E27FC236}">
                <a16:creationId xmlns:a16="http://schemas.microsoft.com/office/drawing/2014/main" id="{70A53165-14C6-1A49-9B70-7887315B906B}"/>
              </a:ext>
            </a:extLst>
          </p:cNvPr>
          <p:cNvSpPr/>
          <p:nvPr/>
        </p:nvSpPr>
        <p:spPr>
          <a:xfrm>
            <a:off x="727994" y="4581155"/>
            <a:ext cx="1520129" cy="369332"/>
          </a:xfrm>
          <a:prstGeom prst="rect">
            <a:avLst/>
          </a:prstGeom>
        </p:spPr>
        <p:txBody>
          <a:bodyPr wrap="square">
            <a:spAutoFit/>
          </a:bodyPr>
          <a:lstStyle/>
          <a:p>
            <a:pPr marL="12700" lvl="1" indent="12700"/>
            <a:r>
              <a:rPr lang="en-US" dirty="0" err="1"/>
              <a:t>LoadSpot</a:t>
            </a:r>
            <a:endParaRPr lang="en-US" dirty="0"/>
          </a:p>
        </p:txBody>
      </p:sp>
      <p:sp>
        <p:nvSpPr>
          <p:cNvPr id="2" name="Rectangle 1">
            <a:extLst>
              <a:ext uri="{FF2B5EF4-FFF2-40B4-BE49-F238E27FC236}">
                <a16:creationId xmlns:a16="http://schemas.microsoft.com/office/drawing/2014/main" id="{9715D207-DB69-2B42-9DA7-7CB02493A966}"/>
              </a:ext>
            </a:extLst>
          </p:cNvPr>
          <p:cNvSpPr/>
          <p:nvPr/>
        </p:nvSpPr>
        <p:spPr>
          <a:xfrm>
            <a:off x="720914" y="2187355"/>
            <a:ext cx="1167371" cy="369332"/>
          </a:xfrm>
          <a:prstGeom prst="rect">
            <a:avLst/>
          </a:prstGeom>
        </p:spPr>
        <p:txBody>
          <a:bodyPr wrap="none">
            <a:spAutoFit/>
          </a:bodyPr>
          <a:lstStyle/>
          <a:p>
            <a:r>
              <a:rPr lang="en-US" dirty="0"/>
              <a:t>EL Camera</a:t>
            </a:r>
          </a:p>
        </p:txBody>
      </p:sp>
      <p:pic>
        <p:nvPicPr>
          <p:cNvPr id="19" name="Picture 18">
            <a:extLst>
              <a:ext uri="{FF2B5EF4-FFF2-40B4-BE49-F238E27FC236}">
                <a16:creationId xmlns:a16="http://schemas.microsoft.com/office/drawing/2014/main" id="{53E21424-6F5F-A04F-93EC-04C7C74D765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42862" y="2699026"/>
            <a:ext cx="2210756" cy="1882129"/>
          </a:xfrm>
          <a:prstGeom prst="rect">
            <a:avLst/>
          </a:prstGeom>
        </p:spPr>
      </p:pic>
      <p:pic>
        <p:nvPicPr>
          <p:cNvPr id="20" name="Picture 19">
            <a:extLst>
              <a:ext uri="{FF2B5EF4-FFF2-40B4-BE49-F238E27FC236}">
                <a16:creationId xmlns:a16="http://schemas.microsoft.com/office/drawing/2014/main" id="{C3777D16-19AD-2343-86D8-66591C99EC7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06450" y="377678"/>
            <a:ext cx="835600" cy="1862879"/>
          </a:xfrm>
          <a:prstGeom prst="rect">
            <a:avLst/>
          </a:prstGeom>
        </p:spPr>
      </p:pic>
      <p:pic>
        <p:nvPicPr>
          <p:cNvPr id="3" name="Audio 2">
            <a:hlinkClick r:id="" action="ppaction://media"/>
            <a:extLst>
              <a:ext uri="{FF2B5EF4-FFF2-40B4-BE49-F238E27FC236}">
                <a16:creationId xmlns:a16="http://schemas.microsoft.com/office/drawing/2014/main" id="{73D3084A-201F-B140-B982-E5090DB669C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8800" y="4178300"/>
            <a:ext cx="812800" cy="812800"/>
          </a:xfrm>
          <a:prstGeom prst="rect">
            <a:avLst/>
          </a:prstGeom>
        </p:spPr>
      </p:pic>
    </p:spTree>
    <p:extLst>
      <p:ext uri="{BB962C8B-B14F-4D97-AF65-F5344CB8AC3E}">
        <p14:creationId xmlns:p14="http://schemas.microsoft.com/office/powerpoint/2010/main" val="2818152603"/>
      </p:ext>
    </p:extLst>
  </p:cSld>
  <p:clrMapOvr>
    <a:masterClrMapping/>
  </p:clrMapOvr>
  <mc:AlternateContent xmlns:mc="http://schemas.openxmlformats.org/markup-compatibility/2006" xmlns:p14="http://schemas.microsoft.com/office/powerpoint/2010/main">
    <mc:Choice Requires="p14">
      <p:transition spd="slow" p14:dur="2000" advTm="21501"/>
    </mc:Choice>
    <mc:Fallback xmlns="">
      <p:transition spd="slow" advTm="215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0220AB-81F0-A54D-A6EF-FB3780760DD4}"/>
              </a:ext>
            </a:extLst>
          </p:cNvPr>
          <p:cNvSpPr txBox="1">
            <a:spLocks/>
          </p:cNvSpPr>
          <p:nvPr/>
        </p:nvSpPr>
        <p:spPr>
          <a:xfrm>
            <a:off x="3331386" y="129455"/>
            <a:ext cx="2902688" cy="370001"/>
          </a:xfrm>
          <a:prstGeom prst="rect">
            <a:avLst/>
          </a:prstGeom>
        </p:spPr>
        <p:txBody>
          <a:bodyPr vert="horz" lIns="91440" tIns="45720" rIns="91440" bIns="45720" rtlCol="0" anchor="ctr">
            <a:noAutofit/>
          </a:bodyPr>
          <a:lstStyle>
            <a:lvl1pPr algn="ctr" defTabSz="457189" rtl="0" eaLnBrk="1" latinLnBrk="0" hangingPunct="1">
              <a:spcBef>
                <a:spcPct val="0"/>
              </a:spcBef>
              <a:buNone/>
              <a:defRPr sz="4400" kern="1200">
                <a:solidFill>
                  <a:schemeClr val="tx1"/>
                </a:solidFill>
                <a:latin typeface="+mj-lt"/>
                <a:ea typeface="+mj-ea"/>
                <a:cs typeface="+mj-cs"/>
              </a:defRPr>
            </a:lvl1pPr>
          </a:lstStyle>
          <a:p>
            <a:r>
              <a:rPr lang="en-US" sz="2400" b="1" dirty="0"/>
              <a:t>Results</a:t>
            </a:r>
            <a:endParaRPr lang="en-US" sz="1000" dirty="0"/>
          </a:p>
        </p:txBody>
      </p:sp>
      <p:sp>
        <p:nvSpPr>
          <p:cNvPr id="33" name="Content Placeholder 2">
            <a:extLst>
              <a:ext uri="{FF2B5EF4-FFF2-40B4-BE49-F238E27FC236}">
                <a16:creationId xmlns:a16="http://schemas.microsoft.com/office/drawing/2014/main" id="{1E7B3533-F483-8E4E-9CA6-3843200C7032}"/>
              </a:ext>
            </a:extLst>
          </p:cNvPr>
          <p:cNvSpPr>
            <a:spLocks noGrp="1"/>
          </p:cNvSpPr>
          <p:nvPr/>
        </p:nvSpPr>
        <p:spPr>
          <a:xfrm>
            <a:off x="179234" y="692792"/>
            <a:ext cx="3751919" cy="4429812"/>
          </a:xfrm>
          <a:prstGeom prst="rect">
            <a:avLst/>
          </a:prstGeom>
        </p:spPr>
        <p:txBody>
          <a:bodyPr vert="horz" lIns="91440" tIns="45720" rIns="91440" bIns="45720" rtlCol="0">
            <a:normAutofit/>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63513"/>
            <a:r>
              <a:rPr lang="en-US" sz="2400" dirty="0"/>
              <a:t>Most short cracks propagated under load into long or dendritic cracks</a:t>
            </a:r>
          </a:p>
          <a:p>
            <a:pPr marL="571491" lvl="1" indent="-163513"/>
            <a:r>
              <a:rPr lang="en-US" sz="2000" dirty="0"/>
              <a:t>Dendritic cracks create dark EL images indicating P</a:t>
            </a:r>
            <a:r>
              <a:rPr lang="en-US" sz="2000" baseline="-25000" dirty="0"/>
              <a:t>max</a:t>
            </a:r>
            <a:r>
              <a:rPr lang="en-US" sz="2000" dirty="0"/>
              <a:t> and energy yield degradation</a:t>
            </a:r>
          </a:p>
          <a:p>
            <a:pPr marL="171450" indent="-163513"/>
            <a:r>
              <a:rPr lang="en-US" sz="2400" dirty="0"/>
              <a:t>Few good cells cracked under load</a:t>
            </a:r>
          </a:p>
          <a:p>
            <a:pPr marL="571491" lvl="1" indent="-163513"/>
            <a:r>
              <a:rPr lang="en-US" sz="1600" dirty="0"/>
              <a:t>But those that did crack at 5400 Pa shattered completely </a:t>
            </a:r>
          </a:p>
        </p:txBody>
      </p:sp>
      <p:pic>
        <p:nvPicPr>
          <p:cNvPr id="5" name="Picture 4">
            <a:extLst>
              <a:ext uri="{FF2B5EF4-FFF2-40B4-BE49-F238E27FC236}">
                <a16:creationId xmlns:a16="http://schemas.microsoft.com/office/drawing/2014/main" id="{5CA5019E-B1A1-5049-A588-41ACF2443EDA}"/>
              </a:ext>
            </a:extLst>
          </p:cNvPr>
          <p:cNvPicPr>
            <a:picLocks noChangeAspect="1"/>
          </p:cNvPicPr>
          <p:nvPr/>
        </p:nvPicPr>
        <p:blipFill>
          <a:blip r:embed="rId4"/>
          <a:stretch>
            <a:fillRect/>
          </a:stretch>
        </p:blipFill>
        <p:spPr>
          <a:xfrm>
            <a:off x="4015495" y="941853"/>
            <a:ext cx="4949272" cy="2438656"/>
          </a:xfrm>
          <a:prstGeom prst="rect">
            <a:avLst/>
          </a:prstGeom>
        </p:spPr>
      </p:pic>
      <p:pic>
        <p:nvPicPr>
          <p:cNvPr id="6" name="Audio 5">
            <a:hlinkClick r:id="" action="ppaction://media"/>
            <a:extLst>
              <a:ext uri="{FF2B5EF4-FFF2-40B4-BE49-F238E27FC236}">
                <a16:creationId xmlns:a16="http://schemas.microsoft.com/office/drawing/2014/main" id="{B0C96B1F-3F79-114A-A450-E526A109DC1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4178300"/>
            <a:ext cx="812800" cy="812800"/>
          </a:xfrm>
          <a:prstGeom prst="rect">
            <a:avLst/>
          </a:prstGeom>
        </p:spPr>
      </p:pic>
    </p:spTree>
    <p:extLst>
      <p:ext uri="{BB962C8B-B14F-4D97-AF65-F5344CB8AC3E}">
        <p14:creationId xmlns:p14="http://schemas.microsoft.com/office/powerpoint/2010/main" val="1822122328"/>
      </p:ext>
    </p:extLst>
  </p:cSld>
  <p:clrMapOvr>
    <a:masterClrMapping/>
  </p:clrMapOvr>
  <mc:AlternateContent xmlns:mc="http://schemas.openxmlformats.org/markup-compatibility/2006" xmlns:p14="http://schemas.microsoft.com/office/powerpoint/2010/main">
    <mc:Choice Requires="p14">
      <p:transition spd="slow" p14:dur="2000" advTm="43520"/>
    </mc:Choice>
    <mc:Fallback xmlns="">
      <p:transition spd="slow" advTm="435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0220AB-81F0-A54D-A6EF-FB3780760DD4}"/>
              </a:ext>
            </a:extLst>
          </p:cNvPr>
          <p:cNvSpPr txBox="1">
            <a:spLocks/>
          </p:cNvSpPr>
          <p:nvPr/>
        </p:nvSpPr>
        <p:spPr>
          <a:xfrm>
            <a:off x="3331386" y="60631"/>
            <a:ext cx="2902688" cy="370001"/>
          </a:xfrm>
          <a:prstGeom prst="rect">
            <a:avLst/>
          </a:prstGeom>
        </p:spPr>
        <p:txBody>
          <a:bodyPr vert="horz" lIns="91440" tIns="45720" rIns="91440" bIns="45720" rtlCol="0" anchor="ctr">
            <a:noAutofit/>
          </a:bodyPr>
          <a:lstStyle>
            <a:lvl1pPr algn="ctr" defTabSz="457189" rtl="0" eaLnBrk="1" latinLnBrk="0" hangingPunct="1">
              <a:spcBef>
                <a:spcPct val="0"/>
              </a:spcBef>
              <a:buNone/>
              <a:defRPr sz="4400" kern="1200">
                <a:solidFill>
                  <a:schemeClr val="tx1"/>
                </a:solidFill>
                <a:latin typeface="+mj-lt"/>
                <a:ea typeface="+mj-ea"/>
                <a:cs typeface="+mj-cs"/>
              </a:defRPr>
            </a:lvl1pPr>
          </a:lstStyle>
          <a:p>
            <a:r>
              <a:rPr lang="en-US" sz="2400" b="1" dirty="0"/>
              <a:t>Results – Module A</a:t>
            </a:r>
            <a:endParaRPr lang="en-US" sz="1000" dirty="0"/>
          </a:p>
        </p:txBody>
      </p:sp>
      <p:sp>
        <p:nvSpPr>
          <p:cNvPr id="5" name="Rectangle 4">
            <a:extLst>
              <a:ext uri="{FF2B5EF4-FFF2-40B4-BE49-F238E27FC236}">
                <a16:creationId xmlns:a16="http://schemas.microsoft.com/office/drawing/2014/main" id="{4DFA6FB4-BB7F-BC4A-947D-6A816B96B582}"/>
              </a:ext>
            </a:extLst>
          </p:cNvPr>
          <p:cNvSpPr/>
          <p:nvPr/>
        </p:nvSpPr>
        <p:spPr>
          <a:xfrm>
            <a:off x="39000" y="1083060"/>
            <a:ext cx="857506" cy="646331"/>
          </a:xfrm>
          <a:prstGeom prst="rect">
            <a:avLst/>
          </a:prstGeom>
        </p:spPr>
        <p:txBody>
          <a:bodyPr wrap="square">
            <a:spAutoFit/>
          </a:bodyPr>
          <a:lstStyle/>
          <a:p>
            <a:r>
              <a:rPr lang="en-US" dirty="0"/>
              <a:t>0 Pa (initial)</a:t>
            </a:r>
          </a:p>
        </p:txBody>
      </p:sp>
      <p:pic>
        <p:nvPicPr>
          <p:cNvPr id="6" name="Picture 5" descr="A close - up of a graph&#10;&#10;Description automatically generated with low confidence">
            <a:extLst>
              <a:ext uri="{FF2B5EF4-FFF2-40B4-BE49-F238E27FC236}">
                <a16:creationId xmlns:a16="http://schemas.microsoft.com/office/drawing/2014/main" id="{4E51717F-C533-3C41-8810-6A0AF4BABA9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29992" y="421201"/>
            <a:ext cx="3646800" cy="2239058"/>
          </a:xfrm>
          <a:prstGeom prst="rect">
            <a:avLst/>
          </a:prstGeom>
        </p:spPr>
      </p:pic>
      <p:sp>
        <p:nvSpPr>
          <p:cNvPr id="7" name="Rectangle 6">
            <a:extLst>
              <a:ext uri="{FF2B5EF4-FFF2-40B4-BE49-F238E27FC236}">
                <a16:creationId xmlns:a16="http://schemas.microsoft.com/office/drawing/2014/main" id="{3536AAAA-9246-4D4E-A5E0-EBC041B139BE}"/>
              </a:ext>
            </a:extLst>
          </p:cNvPr>
          <p:cNvSpPr/>
          <p:nvPr/>
        </p:nvSpPr>
        <p:spPr>
          <a:xfrm>
            <a:off x="888437" y="77836"/>
            <a:ext cx="668773" cy="276999"/>
          </a:xfrm>
          <a:prstGeom prst="rect">
            <a:avLst/>
          </a:prstGeom>
          <a:solidFill>
            <a:schemeClr val="bg1">
              <a:lumMod val="75000"/>
            </a:schemeClr>
          </a:solidFill>
        </p:spPr>
        <p:txBody>
          <a:bodyPr wrap="none">
            <a:spAutoFit/>
          </a:bodyPr>
          <a:lstStyle/>
          <a:p>
            <a:r>
              <a:rPr lang="en-US" sz="1200" b="1" dirty="0">
                <a:solidFill>
                  <a:srgbClr val="FFFF00"/>
                </a:solidFill>
              </a:rPr>
              <a:t>S=short</a:t>
            </a:r>
          </a:p>
        </p:txBody>
      </p:sp>
      <p:sp>
        <p:nvSpPr>
          <p:cNvPr id="9" name="Rectangle 8">
            <a:extLst>
              <a:ext uri="{FF2B5EF4-FFF2-40B4-BE49-F238E27FC236}">
                <a16:creationId xmlns:a16="http://schemas.microsoft.com/office/drawing/2014/main" id="{381AC46F-83AB-AA41-B989-5D27DCBA6E1D}"/>
              </a:ext>
            </a:extLst>
          </p:cNvPr>
          <p:cNvSpPr/>
          <p:nvPr/>
        </p:nvSpPr>
        <p:spPr>
          <a:xfrm>
            <a:off x="1589570" y="80626"/>
            <a:ext cx="633507" cy="276999"/>
          </a:xfrm>
          <a:prstGeom prst="rect">
            <a:avLst/>
          </a:prstGeom>
          <a:solidFill>
            <a:schemeClr val="bg1">
              <a:lumMod val="75000"/>
            </a:schemeClr>
          </a:solidFill>
        </p:spPr>
        <p:txBody>
          <a:bodyPr wrap="none">
            <a:spAutoFit/>
          </a:bodyPr>
          <a:lstStyle/>
          <a:p>
            <a:r>
              <a:rPr lang="en-US" sz="1200" b="1" dirty="0">
                <a:solidFill>
                  <a:srgbClr val="FFC000"/>
                </a:solidFill>
              </a:rPr>
              <a:t>L=Long</a:t>
            </a:r>
          </a:p>
        </p:txBody>
      </p:sp>
      <p:sp>
        <p:nvSpPr>
          <p:cNvPr id="10" name="Rectangle 9">
            <a:extLst>
              <a:ext uri="{FF2B5EF4-FFF2-40B4-BE49-F238E27FC236}">
                <a16:creationId xmlns:a16="http://schemas.microsoft.com/office/drawing/2014/main" id="{07D53EA9-EDBA-654A-B2BD-0E5E3BFCC0A7}"/>
              </a:ext>
            </a:extLst>
          </p:cNvPr>
          <p:cNvSpPr/>
          <p:nvPr/>
        </p:nvSpPr>
        <p:spPr>
          <a:xfrm>
            <a:off x="2271302" y="81911"/>
            <a:ext cx="934871" cy="276999"/>
          </a:xfrm>
          <a:prstGeom prst="rect">
            <a:avLst/>
          </a:prstGeom>
          <a:solidFill>
            <a:schemeClr val="bg1">
              <a:lumMod val="75000"/>
            </a:schemeClr>
          </a:solidFill>
        </p:spPr>
        <p:txBody>
          <a:bodyPr wrap="none">
            <a:spAutoFit/>
          </a:bodyPr>
          <a:lstStyle/>
          <a:p>
            <a:r>
              <a:rPr lang="en-US" sz="1200" b="1" dirty="0">
                <a:solidFill>
                  <a:srgbClr val="FF0000"/>
                </a:solidFill>
              </a:rPr>
              <a:t>D=dendritic</a:t>
            </a:r>
          </a:p>
        </p:txBody>
      </p:sp>
      <p:sp>
        <p:nvSpPr>
          <p:cNvPr id="11" name="Rectangle 10">
            <a:extLst>
              <a:ext uri="{FF2B5EF4-FFF2-40B4-BE49-F238E27FC236}">
                <a16:creationId xmlns:a16="http://schemas.microsoft.com/office/drawing/2014/main" id="{7B85B956-FA2B-5142-B5A6-58E62EC7651A}"/>
              </a:ext>
            </a:extLst>
          </p:cNvPr>
          <p:cNvSpPr/>
          <p:nvPr/>
        </p:nvSpPr>
        <p:spPr>
          <a:xfrm>
            <a:off x="1315924" y="500091"/>
            <a:ext cx="293670" cy="369332"/>
          </a:xfrm>
          <a:prstGeom prst="rect">
            <a:avLst/>
          </a:prstGeom>
        </p:spPr>
        <p:txBody>
          <a:bodyPr wrap="none">
            <a:spAutoFit/>
          </a:bodyPr>
          <a:lstStyle/>
          <a:p>
            <a:r>
              <a:rPr lang="en-US" b="1" dirty="0">
                <a:solidFill>
                  <a:srgbClr val="FFFF00"/>
                </a:solidFill>
              </a:rPr>
              <a:t>S</a:t>
            </a:r>
            <a:endParaRPr lang="en-US" dirty="0"/>
          </a:p>
        </p:txBody>
      </p:sp>
      <p:sp>
        <p:nvSpPr>
          <p:cNvPr id="12" name="Rectangle 11">
            <a:extLst>
              <a:ext uri="{FF2B5EF4-FFF2-40B4-BE49-F238E27FC236}">
                <a16:creationId xmlns:a16="http://schemas.microsoft.com/office/drawing/2014/main" id="{173F0444-9DC2-1642-8BAE-38DB9E10FEDB}"/>
              </a:ext>
            </a:extLst>
          </p:cNvPr>
          <p:cNvSpPr/>
          <p:nvPr/>
        </p:nvSpPr>
        <p:spPr>
          <a:xfrm>
            <a:off x="3144724" y="344516"/>
            <a:ext cx="293670" cy="369332"/>
          </a:xfrm>
          <a:prstGeom prst="rect">
            <a:avLst/>
          </a:prstGeom>
        </p:spPr>
        <p:txBody>
          <a:bodyPr wrap="none">
            <a:spAutoFit/>
          </a:bodyPr>
          <a:lstStyle/>
          <a:p>
            <a:r>
              <a:rPr lang="en-US" b="1" dirty="0">
                <a:solidFill>
                  <a:srgbClr val="FFFF00"/>
                </a:solidFill>
              </a:rPr>
              <a:t>S</a:t>
            </a:r>
            <a:endParaRPr lang="en-US" dirty="0"/>
          </a:p>
        </p:txBody>
      </p:sp>
      <p:sp>
        <p:nvSpPr>
          <p:cNvPr id="13" name="Rectangle 12">
            <a:extLst>
              <a:ext uri="{FF2B5EF4-FFF2-40B4-BE49-F238E27FC236}">
                <a16:creationId xmlns:a16="http://schemas.microsoft.com/office/drawing/2014/main" id="{6FA1EAA9-BFCC-0A46-BD9F-32E40C2D173E}"/>
              </a:ext>
            </a:extLst>
          </p:cNvPr>
          <p:cNvSpPr/>
          <p:nvPr/>
        </p:nvSpPr>
        <p:spPr>
          <a:xfrm>
            <a:off x="3518955" y="344516"/>
            <a:ext cx="293670" cy="369332"/>
          </a:xfrm>
          <a:prstGeom prst="rect">
            <a:avLst/>
          </a:prstGeom>
        </p:spPr>
        <p:txBody>
          <a:bodyPr wrap="none">
            <a:spAutoFit/>
          </a:bodyPr>
          <a:lstStyle/>
          <a:p>
            <a:r>
              <a:rPr lang="en-US" b="1" dirty="0">
                <a:solidFill>
                  <a:srgbClr val="FFFF00"/>
                </a:solidFill>
              </a:rPr>
              <a:t>S</a:t>
            </a:r>
            <a:endParaRPr lang="en-US" dirty="0"/>
          </a:p>
        </p:txBody>
      </p:sp>
      <p:sp>
        <p:nvSpPr>
          <p:cNvPr id="14" name="Rectangle 13">
            <a:extLst>
              <a:ext uri="{FF2B5EF4-FFF2-40B4-BE49-F238E27FC236}">
                <a16:creationId xmlns:a16="http://schemas.microsoft.com/office/drawing/2014/main" id="{3C2E30B6-6E0E-544D-8617-263571446B4E}"/>
              </a:ext>
            </a:extLst>
          </p:cNvPr>
          <p:cNvSpPr/>
          <p:nvPr/>
        </p:nvSpPr>
        <p:spPr>
          <a:xfrm>
            <a:off x="2589937" y="821269"/>
            <a:ext cx="293670" cy="369332"/>
          </a:xfrm>
          <a:prstGeom prst="rect">
            <a:avLst/>
          </a:prstGeom>
        </p:spPr>
        <p:txBody>
          <a:bodyPr wrap="none">
            <a:spAutoFit/>
          </a:bodyPr>
          <a:lstStyle/>
          <a:p>
            <a:r>
              <a:rPr lang="en-US" b="1" dirty="0">
                <a:solidFill>
                  <a:srgbClr val="FFFF00"/>
                </a:solidFill>
              </a:rPr>
              <a:t>S</a:t>
            </a:r>
            <a:endParaRPr lang="en-US" dirty="0"/>
          </a:p>
        </p:txBody>
      </p:sp>
      <p:sp>
        <p:nvSpPr>
          <p:cNvPr id="15" name="Rectangle 14">
            <a:extLst>
              <a:ext uri="{FF2B5EF4-FFF2-40B4-BE49-F238E27FC236}">
                <a16:creationId xmlns:a16="http://schemas.microsoft.com/office/drawing/2014/main" id="{0C35F31D-6360-514E-A6D8-C790F9C06991}"/>
              </a:ext>
            </a:extLst>
          </p:cNvPr>
          <p:cNvSpPr/>
          <p:nvPr/>
        </p:nvSpPr>
        <p:spPr>
          <a:xfrm>
            <a:off x="1299215" y="1171398"/>
            <a:ext cx="293670" cy="369332"/>
          </a:xfrm>
          <a:prstGeom prst="rect">
            <a:avLst/>
          </a:prstGeom>
        </p:spPr>
        <p:txBody>
          <a:bodyPr wrap="none">
            <a:spAutoFit/>
          </a:bodyPr>
          <a:lstStyle/>
          <a:p>
            <a:r>
              <a:rPr lang="en-US" b="1" dirty="0">
                <a:solidFill>
                  <a:srgbClr val="FFFF00"/>
                </a:solidFill>
              </a:rPr>
              <a:t>S</a:t>
            </a:r>
            <a:endParaRPr lang="en-US" dirty="0"/>
          </a:p>
        </p:txBody>
      </p:sp>
      <p:sp>
        <p:nvSpPr>
          <p:cNvPr id="16" name="Rectangle 15">
            <a:extLst>
              <a:ext uri="{FF2B5EF4-FFF2-40B4-BE49-F238E27FC236}">
                <a16:creationId xmlns:a16="http://schemas.microsoft.com/office/drawing/2014/main" id="{9E853ECF-4C56-C049-9E5E-076AFB152DB6}"/>
              </a:ext>
            </a:extLst>
          </p:cNvPr>
          <p:cNvSpPr/>
          <p:nvPr/>
        </p:nvSpPr>
        <p:spPr>
          <a:xfrm>
            <a:off x="2775590" y="1190601"/>
            <a:ext cx="293670" cy="369332"/>
          </a:xfrm>
          <a:prstGeom prst="rect">
            <a:avLst/>
          </a:prstGeom>
        </p:spPr>
        <p:txBody>
          <a:bodyPr wrap="none">
            <a:spAutoFit/>
          </a:bodyPr>
          <a:lstStyle/>
          <a:p>
            <a:r>
              <a:rPr lang="en-US" b="1" dirty="0">
                <a:solidFill>
                  <a:srgbClr val="FFFF00"/>
                </a:solidFill>
              </a:rPr>
              <a:t>S</a:t>
            </a:r>
            <a:endParaRPr lang="en-US" dirty="0"/>
          </a:p>
        </p:txBody>
      </p:sp>
      <p:sp>
        <p:nvSpPr>
          <p:cNvPr id="17" name="Rectangle 16">
            <a:extLst>
              <a:ext uri="{FF2B5EF4-FFF2-40B4-BE49-F238E27FC236}">
                <a16:creationId xmlns:a16="http://schemas.microsoft.com/office/drawing/2014/main" id="{6ECACFE8-0C96-F94C-9754-EA31492D5940}"/>
              </a:ext>
            </a:extLst>
          </p:cNvPr>
          <p:cNvSpPr/>
          <p:nvPr/>
        </p:nvSpPr>
        <p:spPr>
          <a:xfrm>
            <a:off x="1484868" y="1530517"/>
            <a:ext cx="293670" cy="369332"/>
          </a:xfrm>
          <a:prstGeom prst="rect">
            <a:avLst/>
          </a:prstGeom>
        </p:spPr>
        <p:txBody>
          <a:bodyPr wrap="none">
            <a:spAutoFit/>
          </a:bodyPr>
          <a:lstStyle/>
          <a:p>
            <a:r>
              <a:rPr lang="en-US" b="1" dirty="0">
                <a:solidFill>
                  <a:srgbClr val="FFFF00"/>
                </a:solidFill>
              </a:rPr>
              <a:t>S</a:t>
            </a:r>
            <a:endParaRPr lang="en-US" dirty="0"/>
          </a:p>
        </p:txBody>
      </p:sp>
      <p:sp>
        <p:nvSpPr>
          <p:cNvPr id="18" name="Rectangle 17">
            <a:extLst>
              <a:ext uri="{FF2B5EF4-FFF2-40B4-BE49-F238E27FC236}">
                <a16:creationId xmlns:a16="http://schemas.microsoft.com/office/drawing/2014/main" id="{0CAC4560-C933-374F-BF8D-C54E40F2AFA8}"/>
              </a:ext>
            </a:extLst>
          </p:cNvPr>
          <p:cNvSpPr/>
          <p:nvPr/>
        </p:nvSpPr>
        <p:spPr>
          <a:xfrm>
            <a:off x="1847990" y="1619073"/>
            <a:ext cx="293670" cy="369332"/>
          </a:xfrm>
          <a:prstGeom prst="rect">
            <a:avLst/>
          </a:prstGeom>
        </p:spPr>
        <p:txBody>
          <a:bodyPr wrap="none">
            <a:spAutoFit/>
          </a:bodyPr>
          <a:lstStyle/>
          <a:p>
            <a:r>
              <a:rPr lang="en-US" b="1" dirty="0">
                <a:solidFill>
                  <a:srgbClr val="FFFF00"/>
                </a:solidFill>
              </a:rPr>
              <a:t>S</a:t>
            </a:r>
            <a:endParaRPr lang="en-US" dirty="0"/>
          </a:p>
        </p:txBody>
      </p:sp>
      <p:sp>
        <p:nvSpPr>
          <p:cNvPr id="19" name="Rectangle 18">
            <a:extLst>
              <a:ext uri="{FF2B5EF4-FFF2-40B4-BE49-F238E27FC236}">
                <a16:creationId xmlns:a16="http://schemas.microsoft.com/office/drawing/2014/main" id="{EC0680D9-7850-1E46-9B3F-DD735D3F5BB1}"/>
              </a:ext>
            </a:extLst>
          </p:cNvPr>
          <p:cNvSpPr/>
          <p:nvPr/>
        </p:nvSpPr>
        <p:spPr>
          <a:xfrm>
            <a:off x="2211112" y="1559933"/>
            <a:ext cx="293670" cy="369332"/>
          </a:xfrm>
          <a:prstGeom prst="rect">
            <a:avLst/>
          </a:prstGeom>
        </p:spPr>
        <p:txBody>
          <a:bodyPr wrap="none">
            <a:spAutoFit/>
          </a:bodyPr>
          <a:lstStyle/>
          <a:p>
            <a:r>
              <a:rPr lang="en-US" b="1" dirty="0">
                <a:solidFill>
                  <a:srgbClr val="FFFF00"/>
                </a:solidFill>
              </a:rPr>
              <a:t>S</a:t>
            </a:r>
            <a:endParaRPr lang="en-US" dirty="0"/>
          </a:p>
        </p:txBody>
      </p:sp>
      <p:sp>
        <p:nvSpPr>
          <p:cNvPr id="20" name="Rectangle 19">
            <a:extLst>
              <a:ext uri="{FF2B5EF4-FFF2-40B4-BE49-F238E27FC236}">
                <a16:creationId xmlns:a16="http://schemas.microsoft.com/office/drawing/2014/main" id="{4015C07C-641B-B842-9B1C-A306F22B6D8F}"/>
              </a:ext>
            </a:extLst>
          </p:cNvPr>
          <p:cNvSpPr/>
          <p:nvPr/>
        </p:nvSpPr>
        <p:spPr>
          <a:xfrm>
            <a:off x="3144724" y="1190866"/>
            <a:ext cx="293670" cy="369332"/>
          </a:xfrm>
          <a:prstGeom prst="rect">
            <a:avLst/>
          </a:prstGeom>
        </p:spPr>
        <p:txBody>
          <a:bodyPr wrap="none">
            <a:spAutoFit/>
          </a:bodyPr>
          <a:lstStyle/>
          <a:p>
            <a:r>
              <a:rPr lang="en-US" b="1" dirty="0">
                <a:solidFill>
                  <a:srgbClr val="FFFF00"/>
                </a:solidFill>
              </a:rPr>
              <a:t>S</a:t>
            </a:r>
            <a:endParaRPr lang="en-US" dirty="0"/>
          </a:p>
        </p:txBody>
      </p:sp>
      <p:sp>
        <p:nvSpPr>
          <p:cNvPr id="21" name="Rectangle 20">
            <a:extLst>
              <a:ext uri="{FF2B5EF4-FFF2-40B4-BE49-F238E27FC236}">
                <a16:creationId xmlns:a16="http://schemas.microsoft.com/office/drawing/2014/main" id="{C605BD5C-77FD-724C-9AF2-95BB6781E745}"/>
              </a:ext>
            </a:extLst>
          </p:cNvPr>
          <p:cNvSpPr/>
          <p:nvPr/>
        </p:nvSpPr>
        <p:spPr>
          <a:xfrm>
            <a:off x="3155944" y="2193827"/>
            <a:ext cx="282450" cy="369332"/>
          </a:xfrm>
          <a:prstGeom prst="rect">
            <a:avLst/>
          </a:prstGeom>
        </p:spPr>
        <p:txBody>
          <a:bodyPr wrap="none">
            <a:spAutoFit/>
          </a:bodyPr>
          <a:lstStyle/>
          <a:p>
            <a:r>
              <a:rPr lang="en-US" b="1" dirty="0">
                <a:solidFill>
                  <a:srgbClr val="FFC000"/>
                </a:solidFill>
              </a:rPr>
              <a:t>L</a:t>
            </a:r>
            <a:endParaRPr lang="en-US" dirty="0"/>
          </a:p>
        </p:txBody>
      </p:sp>
      <p:sp>
        <p:nvSpPr>
          <p:cNvPr id="22" name="Rectangle 21">
            <a:extLst>
              <a:ext uri="{FF2B5EF4-FFF2-40B4-BE49-F238E27FC236}">
                <a16:creationId xmlns:a16="http://schemas.microsoft.com/office/drawing/2014/main" id="{A90CD971-4D17-2F46-A9A8-E5720F62D94E}"/>
              </a:ext>
            </a:extLst>
          </p:cNvPr>
          <p:cNvSpPr/>
          <p:nvPr/>
        </p:nvSpPr>
        <p:spPr>
          <a:xfrm>
            <a:off x="2615775" y="2215020"/>
            <a:ext cx="282450" cy="369332"/>
          </a:xfrm>
          <a:prstGeom prst="rect">
            <a:avLst/>
          </a:prstGeom>
        </p:spPr>
        <p:txBody>
          <a:bodyPr wrap="none">
            <a:spAutoFit/>
          </a:bodyPr>
          <a:lstStyle/>
          <a:p>
            <a:r>
              <a:rPr lang="en-US" b="1" dirty="0">
                <a:solidFill>
                  <a:srgbClr val="FFC000"/>
                </a:solidFill>
              </a:rPr>
              <a:t>L</a:t>
            </a:r>
            <a:endParaRPr lang="en-US" dirty="0"/>
          </a:p>
        </p:txBody>
      </p:sp>
      <p:sp>
        <p:nvSpPr>
          <p:cNvPr id="23" name="Rectangle 22">
            <a:extLst>
              <a:ext uri="{FF2B5EF4-FFF2-40B4-BE49-F238E27FC236}">
                <a16:creationId xmlns:a16="http://schemas.microsoft.com/office/drawing/2014/main" id="{F24AC0BF-A8F1-C04D-B35F-9D2A1D65148A}"/>
              </a:ext>
            </a:extLst>
          </p:cNvPr>
          <p:cNvSpPr/>
          <p:nvPr/>
        </p:nvSpPr>
        <p:spPr>
          <a:xfrm>
            <a:off x="1274191" y="1883642"/>
            <a:ext cx="282450" cy="369332"/>
          </a:xfrm>
          <a:prstGeom prst="rect">
            <a:avLst/>
          </a:prstGeom>
        </p:spPr>
        <p:txBody>
          <a:bodyPr wrap="none">
            <a:spAutoFit/>
          </a:bodyPr>
          <a:lstStyle/>
          <a:p>
            <a:r>
              <a:rPr lang="en-US" b="1" dirty="0">
                <a:solidFill>
                  <a:srgbClr val="FFC000"/>
                </a:solidFill>
              </a:rPr>
              <a:t>L</a:t>
            </a:r>
            <a:endParaRPr lang="en-US" dirty="0"/>
          </a:p>
        </p:txBody>
      </p:sp>
      <p:sp>
        <p:nvSpPr>
          <p:cNvPr id="24" name="Rectangle 23">
            <a:extLst>
              <a:ext uri="{FF2B5EF4-FFF2-40B4-BE49-F238E27FC236}">
                <a16:creationId xmlns:a16="http://schemas.microsoft.com/office/drawing/2014/main" id="{4219D6EF-7B83-D543-A19F-1ED91CBBB727}"/>
              </a:ext>
            </a:extLst>
          </p:cNvPr>
          <p:cNvSpPr/>
          <p:nvPr/>
        </p:nvSpPr>
        <p:spPr>
          <a:xfrm>
            <a:off x="1479454" y="500091"/>
            <a:ext cx="293670" cy="369332"/>
          </a:xfrm>
          <a:prstGeom prst="rect">
            <a:avLst/>
          </a:prstGeom>
        </p:spPr>
        <p:txBody>
          <a:bodyPr wrap="none">
            <a:spAutoFit/>
          </a:bodyPr>
          <a:lstStyle/>
          <a:p>
            <a:r>
              <a:rPr lang="en-US" b="1" dirty="0">
                <a:solidFill>
                  <a:srgbClr val="FFFF00"/>
                </a:solidFill>
              </a:rPr>
              <a:t>S</a:t>
            </a:r>
            <a:endParaRPr lang="en-US" dirty="0"/>
          </a:p>
        </p:txBody>
      </p:sp>
      <p:sp>
        <p:nvSpPr>
          <p:cNvPr id="25" name="Rectangle 24">
            <a:extLst>
              <a:ext uri="{FF2B5EF4-FFF2-40B4-BE49-F238E27FC236}">
                <a16:creationId xmlns:a16="http://schemas.microsoft.com/office/drawing/2014/main" id="{0F6CC70E-4535-A341-AC00-A0021A8822F6}"/>
              </a:ext>
            </a:extLst>
          </p:cNvPr>
          <p:cNvSpPr/>
          <p:nvPr/>
        </p:nvSpPr>
        <p:spPr>
          <a:xfrm>
            <a:off x="2052954" y="1083061"/>
            <a:ext cx="293670" cy="369332"/>
          </a:xfrm>
          <a:prstGeom prst="rect">
            <a:avLst/>
          </a:prstGeom>
        </p:spPr>
        <p:txBody>
          <a:bodyPr wrap="none">
            <a:spAutoFit/>
          </a:bodyPr>
          <a:lstStyle/>
          <a:p>
            <a:r>
              <a:rPr lang="en-US" b="1" dirty="0">
                <a:solidFill>
                  <a:srgbClr val="FFFF00"/>
                </a:solidFill>
              </a:rPr>
              <a:t>S</a:t>
            </a:r>
            <a:endParaRPr lang="en-US" dirty="0"/>
          </a:p>
        </p:txBody>
      </p:sp>
      <p:pic>
        <p:nvPicPr>
          <p:cNvPr id="26" name="Picture 25" descr="A close - up of a graph&#10;&#10;Description automatically generated with low confidence">
            <a:extLst>
              <a:ext uri="{FF2B5EF4-FFF2-40B4-BE49-F238E27FC236}">
                <a16:creationId xmlns:a16="http://schemas.microsoft.com/office/drawing/2014/main" id="{CDBCA2A7-0B11-ED47-9330-B860FED3B130}"/>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543712" y="423458"/>
            <a:ext cx="3650400" cy="2257669"/>
          </a:xfrm>
          <a:prstGeom prst="rect">
            <a:avLst/>
          </a:prstGeom>
        </p:spPr>
      </p:pic>
      <p:sp>
        <p:nvSpPr>
          <p:cNvPr id="27" name="Rectangle 26">
            <a:extLst>
              <a:ext uri="{FF2B5EF4-FFF2-40B4-BE49-F238E27FC236}">
                <a16:creationId xmlns:a16="http://schemas.microsoft.com/office/drawing/2014/main" id="{01CB994C-CDA4-DD41-A99F-7EE83E2468F5}"/>
              </a:ext>
            </a:extLst>
          </p:cNvPr>
          <p:cNvSpPr/>
          <p:nvPr/>
        </p:nvSpPr>
        <p:spPr>
          <a:xfrm>
            <a:off x="5029645" y="520197"/>
            <a:ext cx="293670" cy="369332"/>
          </a:xfrm>
          <a:prstGeom prst="rect">
            <a:avLst/>
          </a:prstGeom>
        </p:spPr>
        <p:txBody>
          <a:bodyPr wrap="none">
            <a:spAutoFit/>
          </a:bodyPr>
          <a:lstStyle/>
          <a:p>
            <a:r>
              <a:rPr lang="en-US" b="1" dirty="0">
                <a:solidFill>
                  <a:srgbClr val="FFFF00"/>
                </a:solidFill>
              </a:rPr>
              <a:t>S</a:t>
            </a:r>
            <a:endParaRPr lang="en-US" dirty="0"/>
          </a:p>
        </p:txBody>
      </p:sp>
      <p:sp>
        <p:nvSpPr>
          <p:cNvPr id="28" name="Rectangle 27">
            <a:extLst>
              <a:ext uri="{FF2B5EF4-FFF2-40B4-BE49-F238E27FC236}">
                <a16:creationId xmlns:a16="http://schemas.microsoft.com/office/drawing/2014/main" id="{2FEC56E8-F28F-994E-885D-01AE717D64D3}"/>
              </a:ext>
            </a:extLst>
          </p:cNvPr>
          <p:cNvSpPr/>
          <p:nvPr/>
        </p:nvSpPr>
        <p:spPr>
          <a:xfrm>
            <a:off x="6858445" y="364622"/>
            <a:ext cx="293670" cy="369332"/>
          </a:xfrm>
          <a:prstGeom prst="rect">
            <a:avLst/>
          </a:prstGeom>
        </p:spPr>
        <p:txBody>
          <a:bodyPr wrap="none">
            <a:spAutoFit/>
          </a:bodyPr>
          <a:lstStyle/>
          <a:p>
            <a:r>
              <a:rPr lang="en-US" b="1" dirty="0">
                <a:solidFill>
                  <a:srgbClr val="FFFF00"/>
                </a:solidFill>
              </a:rPr>
              <a:t>S</a:t>
            </a:r>
            <a:endParaRPr lang="en-US" dirty="0"/>
          </a:p>
        </p:txBody>
      </p:sp>
      <p:sp>
        <p:nvSpPr>
          <p:cNvPr id="29" name="Rectangle 28">
            <a:extLst>
              <a:ext uri="{FF2B5EF4-FFF2-40B4-BE49-F238E27FC236}">
                <a16:creationId xmlns:a16="http://schemas.microsoft.com/office/drawing/2014/main" id="{865B3EE3-3BFE-DF44-9C40-6DFC33B491DD}"/>
              </a:ext>
            </a:extLst>
          </p:cNvPr>
          <p:cNvSpPr/>
          <p:nvPr/>
        </p:nvSpPr>
        <p:spPr>
          <a:xfrm>
            <a:off x="7232676" y="364622"/>
            <a:ext cx="293670" cy="369332"/>
          </a:xfrm>
          <a:prstGeom prst="rect">
            <a:avLst/>
          </a:prstGeom>
        </p:spPr>
        <p:txBody>
          <a:bodyPr wrap="none">
            <a:spAutoFit/>
          </a:bodyPr>
          <a:lstStyle/>
          <a:p>
            <a:r>
              <a:rPr lang="en-US" b="1" dirty="0">
                <a:solidFill>
                  <a:srgbClr val="FFFF00"/>
                </a:solidFill>
              </a:rPr>
              <a:t>S</a:t>
            </a:r>
            <a:endParaRPr lang="en-US" dirty="0"/>
          </a:p>
        </p:txBody>
      </p:sp>
      <p:sp>
        <p:nvSpPr>
          <p:cNvPr id="30" name="Rectangle 29">
            <a:extLst>
              <a:ext uri="{FF2B5EF4-FFF2-40B4-BE49-F238E27FC236}">
                <a16:creationId xmlns:a16="http://schemas.microsoft.com/office/drawing/2014/main" id="{77CF080E-8C0B-024C-946A-B8C285A26334}"/>
              </a:ext>
            </a:extLst>
          </p:cNvPr>
          <p:cNvSpPr/>
          <p:nvPr/>
        </p:nvSpPr>
        <p:spPr>
          <a:xfrm>
            <a:off x="6303658" y="841375"/>
            <a:ext cx="293670" cy="369332"/>
          </a:xfrm>
          <a:prstGeom prst="rect">
            <a:avLst/>
          </a:prstGeom>
        </p:spPr>
        <p:txBody>
          <a:bodyPr wrap="none">
            <a:spAutoFit/>
          </a:bodyPr>
          <a:lstStyle/>
          <a:p>
            <a:r>
              <a:rPr lang="en-US" b="1" dirty="0">
                <a:solidFill>
                  <a:srgbClr val="FFFF00"/>
                </a:solidFill>
              </a:rPr>
              <a:t>S</a:t>
            </a:r>
            <a:endParaRPr lang="en-US" dirty="0"/>
          </a:p>
        </p:txBody>
      </p:sp>
      <p:sp>
        <p:nvSpPr>
          <p:cNvPr id="31" name="Rectangle 30">
            <a:extLst>
              <a:ext uri="{FF2B5EF4-FFF2-40B4-BE49-F238E27FC236}">
                <a16:creationId xmlns:a16="http://schemas.microsoft.com/office/drawing/2014/main" id="{A841A098-CAEC-EC4A-BD17-E5F2B78422DC}"/>
              </a:ext>
            </a:extLst>
          </p:cNvPr>
          <p:cNvSpPr/>
          <p:nvPr/>
        </p:nvSpPr>
        <p:spPr>
          <a:xfrm>
            <a:off x="5012936" y="1191504"/>
            <a:ext cx="293670" cy="369332"/>
          </a:xfrm>
          <a:prstGeom prst="rect">
            <a:avLst/>
          </a:prstGeom>
        </p:spPr>
        <p:txBody>
          <a:bodyPr wrap="none">
            <a:spAutoFit/>
          </a:bodyPr>
          <a:lstStyle/>
          <a:p>
            <a:r>
              <a:rPr lang="en-US" b="1" dirty="0">
                <a:solidFill>
                  <a:srgbClr val="FFFF00"/>
                </a:solidFill>
              </a:rPr>
              <a:t>S</a:t>
            </a:r>
            <a:endParaRPr lang="en-US" dirty="0"/>
          </a:p>
        </p:txBody>
      </p:sp>
      <p:sp>
        <p:nvSpPr>
          <p:cNvPr id="32" name="Rectangle 31">
            <a:extLst>
              <a:ext uri="{FF2B5EF4-FFF2-40B4-BE49-F238E27FC236}">
                <a16:creationId xmlns:a16="http://schemas.microsoft.com/office/drawing/2014/main" id="{AE9D506C-59C8-8D46-8991-EE7A06887ECE}"/>
              </a:ext>
            </a:extLst>
          </p:cNvPr>
          <p:cNvSpPr/>
          <p:nvPr/>
        </p:nvSpPr>
        <p:spPr>
          <a:xfrm>
            <a:off x="6489311" y="1210707"/>
            <a:ext cx="293670" cy="369332"/>
          </a:xfrm>
          <a:prstGeom prst="rect">
            <a:avLst/>
          </a:prstGeom>
        </p:spPr>
        <p:txBody>
          <a:bodyPr wrap="none">
            <a:spAutoFit/>
          </a:bodyPr>
          <a:lstStyle/>
          <a:p>
            <a:r>
              <a:rPr lang="en-US" b="1" dirty="0">
                <a:solidFill>
                  <a:srgbClr val="FFFF00"/>
                </a:solidFill>
              </a:rPr>
              <a:t>S</a:t>
            </a:r>
            <a:endParaRPr lang="en-US" dirty="0"/>
          </a:p>
        </p:txBody>
      </p:sp>
      <p:sp>
        <p:nvSpPr>
          <p:cNvPr id="34" name="Rectangle 33">
            <a:extLst>
              <a:ext uri="{FF2B5EF4-FFF2-40B4-BE49-F238E27FC236}">
                <a16:creationId xmlns:a16="http://schemas.microsoft.com/office/drawing/2014/main" id="{80FC8863-55C2-724E-B416-1833DD79234F}"/>
              </a:ext>
            </a:extLst>
          </p:cNvPr>
          <p:cNvSpPr/>
          <p:nvPr/>
        </p:nvSpPr>
        <p:spPr>
          <a:xfrm>
            <a:off x="5198589" y="1550623"/>
            <a:ext cx="293670" cy="369332"/>
          </a:xfrm>
          <a:prstGeom prst="rect">
            <a:avLst/>
          </a:prstGeom>
        </p:spPr>
        <p:txBody>
          <a:bodyPr wrap="none">
            <a:spAutoFit/>
          </a:bodyPr>
          <a:lstStyle/>
          <a:p>
            <a:r>
              <a:rPr lang="en-US" b="1" dirty="0">
                <a:solidFill>
                  <a:srgbClr val="FFFF00"/>
                </a:solidFill>
              </a:rPr>
              <a:t>S</a:t>
            </a:r>
            <a:endParaRPr lang="en-US" dirty="0"/>
          </a:p>
        </p:txBody>
      </p:sp>
      <p:sp>
        <p:nvSpPr>
          <p:cNvPr id="35" name="Rectangle 34">
            <a:extLst>
              <a:ext uri="{FF2B5EF4-FFF2-40B4-BE49-F238E27FC236}">
                <a16:creationId xmlns:a16="http://schemas.microsoft.com/office/drawing/2014/main" id="{707F0C79-F71F-AC48-9A63-8C99706B765B}"/>
              </a:ext>
            </a:extLst>
          </p:cNvPr>
          <p:cNvSpPr/>
          <p:nvPr/>
        </p:nvSpPr>
        <p:spPr>
          <a:xfrm>
            <a:off x="5561711" y="1639179"/>
            <a:ext cx="293670" cy="369332"/>
          </a:xfrm>
          <a:prstGeom prst="rect">
            <a:avLst/>
          </a:prstGeom>
        </p:spPr>
        <p:txBody>
          <a:bodyPr wrap="none">
            <a:spAutoFit/>
          </a:bodyPr>
          <a:lstStyle/>
          <a:p>
            <a:r>
              <a:rPr lang="en-US" b="1" dirty="0">
                <a:solidFill>
                  <a:srgbClr val="FFFF00"/>
                </a:solidFill>
              </a:rPr>
              <a:t>S</a:t>
            </a:r>
            <a:endParaRPr lang="en-US" dirty="0"/>
          </a:p>
        </p:txBody>
      </p:sp>
      <p:sp>
        <p:nvSpPr>
          <p:cNvPr id="36" name="Rectangle 35">
            <a:extLst>
              <a:ext uri="{FF2B5EF4-FFF2-40B4-BE49-F238E27FC236}">
                <a16:creationId xmlns:a16="http://schemas.microsoft.com/office/drawing/2014/main" id="{17C7DC08-1CEA-3F44-81B7-159A982FBA12}"/>
              </a:ext>
            </a:extLst>
          </p:cNvPr>
          <p:cNvSpPr/>
          <p:nvPr/>
        </p:nvSpPr>
        <p:spPr>
          <a:xfrm>
            <a:off x="5924833" y="1580039"/>
            <a:ext cx="293670" cy="369332"/>
          </a:xfrm>
          <a:prstGeom prst="rect">
            <a:avLst/>
          </a:prstGeom>
        </p:spPr>
        <p:txBody>
          <a:bodyPr wrap="none">
            <a:spAutoFit/>
          </a:bodyPr>
          <a:lstStyle/>
          <a:p>
            <a:r>
              <a:rPr lang="en-US" b="1" dirty="0">
                <a:solidFill>
                  <a:srgbClr val="FFFF00"/>
                </a:solidFill>
              </a:rPr>
              <a:t>S</a:t>
            </a:r>
            <a:endParaRPr lang="en-US" dirty="0"/>
          </a:p>
        </p:txBody>
      </p:sp>
      <p:sp>
        <p:nvSpPr>
          <p:cNvPr id="37" name="Rectangle 36">
            <a:extLst>
              <a:ext uri="{FF2B5EF4-FFF2-40B4-BE49-F238E27FC236}">
                <a16:creationId xmlns:a16="http://schemas.microsoft.com/office/drawing/2014/main" id="{98820F08-0EFA-4648-B0EF-6E34C33B0C2B}"/>
              </a:ext>
            </a:extLst>
          </p:cNvPr>
          <p:cNvSpPr/>
          <p:nvPr/>
        </p:nvSpPr>
        <p:spPr>
          <a:xfrm>
            <a:off x="6858445" y="1210972"/>
            <a:ext cx="293670" cy="369332"/>
          </a:xfrm>
          <a:prstGeom prst="rect">
            <a:avLst/>
          </a:prstGeom>
        </p:spPr>
        <p:txBody>
          <a:bodyPr wrap="none">
            <a:spAutoFit/>
          </a:bodyPr>
          <a:lstStyle/>
          <a:p>
            <a:r>
              <a:rPr lang="en-US" b="1" dirty="0">
                <a:solidFill>
                  <a:srgbClr val="FFFF00"/>
                </a:solidFill>
              </a:rPr>
              <a:t>S</a:t>
            </a:r>
            <a:endParaRPr lang="en-US" dirty="0"/>
          </a:p>
        </p:txBody>
      </p:sp>
      <p:sp>
        <p:nvSpPr>
          <p:cNvPr id="38" name="Rectangle 37">
            <a:extLst>
              <a:ext uri="{FF2B5EF4-FFF2-40B4-BE49-F238E27FC236}">
                <a16:creationId xmlns:a16="http://schemas.microsoft.com/office/drawing/2014/main" id="{2DE4C41C-82B1-B84D-A683-0613B6172F85}"/>
              </a:ext>
            </a:extLst>
          </p:cNvPr>
          <p:cNvSpPr/>
          <p:nvPr/>
        </p:nvSpPr>
        <p:spPr>
          <a:xfrm>
            <a:off x="6869665" y="2213933"/>
            <a:ext cx="282450" cy="369332"/>
          </a:xfrm>
          <a:prstGeom prst="rect">
            <a:avLst/>
          </a:prstGeom>
        </p:spPr>
        <p:txBody>
          <a:bodyPr wrap="none">
            <a:spAutoFit/>
          </a:bodyPr>
          <a:lstStyle/>
          <a:p>
            <a:r>
              <a:rPr lang="en-US" b="1" dirty="0">
                <a:solidFill>
                  <a:srgbClr val="FFC000"/>
                </a:solidFill>
              </a:rPr>
              <a:t>L</a:t>
            </a:r>
            <a:endParaRPr lang="en-US" dirty="0"/>
          </a:p>
        </p:txBody>
      </p:sp>
      <p:sp>
        <p:nvSpPr>
          <p:cNvPr id="39" name="Rectangle 38">
            <a:extLst>
              <a:ext uri="{FF2B5EF4-FFF2-40B4-BE49-F238E27FC236}">
                <a16:creationId xmlns:a16="http://schemas.microsoft.com/office/drawing/2014/main" id="{43BF31D8-3528-8846-9128-C05EF3FC883A}"/>
              </a:ext>
            </a:extLst>
          </p:cNvPr>
          <p:cNvSpPr/>
          <p:nvPr/>
        </p:nvSpPr>
        <p:spPr>
          <a:xfrm>
            <a:off x="6329496" y="2235126"/>
            <a:ext cx="282450" cy="369332"/>
          </a:xfrm>
          <a:prstGeom prst="rect">
            <a:avLst/>
          </a:prstGeom>
        </p:spPr>
        <p:txBody>
          <a:bodyPr wrap="none">
            <a:spAutoFit/>
          </a:bodyPr>
          <a:lstStyle/>
          <a:p>
            <a:r>
              <a:rPr lang="en-US" b="1" dirty="0">
                <a:solidFill>
                  <a:srgbClr val="FFC000"/>
                </a:solidFill>
              </a:rPr>
              <a:t>L</a:t>
            </a:r>
            <a:endParaRPr lang="en-US" dirty="0"/>
          </a:p>
        </p:txBody>
      </p:sp>
      <p:sp>
        <p:nvSpPr>
          <p:cNvPr id="40" name="Rectangle 39">
            <a:extLst>
              <a:ext uri="{FF2B5EF4-FFF2-40B4-BE49-F238E27FC236}">
                <a16:creationId xmlns:a16="http://schemas.microsoft.com/office/drawing/2014/main" id="{79584277-40A7-B543-B909-4BA02BDE9512}"/>
              </a:ext>
            </a:extLst>
          </p:cNvPr>
          <p:cNvSpPr/>
          <p:nvPr/>
        </p:nvSpPr>
        <p:spPr>
          <a:xfrm>
            <a:off x="4987912" y="1903748"/>
            <a:ext cx="282450" cy="369332"/>
          </a:xfrm>
          <a:prstGeom prst="rect">
            <a:avLst/>
          </a:prstGeom>
        </p:spPr>
        <p:txBody>
          <a:bodyPr wrap="none">
            <a:spAutoFit/>
          </a:bodyPr>
          <a:lstStyle/>
          <a:p>
            <a:r>
              <a:rPr lang="en-US" b="1" dirty="0">
                <a:solidFill>
                  <a:srgbClr val="FFC000"/>
                </a:solidFill>
              </a:rPr>
              <a:t>L</a:t>
            </a:r>
            <a:endParaRPr lang="en-US" dirty="0"/>
          </a:p>
        </p:txBody>
      </p:sp>
      <p:sp>
        <p:nvSpPr>
          <p:cNvPr id="41" name="Rectangle 40">
            <a:extLst>
              <a:ext uri="{FF2B5EF4-FFF2-40B4-BE49-F238E27FC236}">
                <a16:creationId xmlns:a16="http://schemas.microsoft.com/office/drawing/2014/main" id="{66DFC0D1-97D9-0B49-A077-2B86EEBE2CDC}"/>
              </a:ext>
            </a:extLst>
          </p:cNvPr>
          <p:cNvSpPr/>
          <p:nvPr/>
        </p:nvSpPr>
        <p:spPr>
          <a:xfrm>
            <a:off x="6318924" y="783727"/>
            <a:ext cx="330540" cy="369332"/>
          </a:xfrm>
          <a:prstGeom prst="rect">
            <a:avLst/>
          </a:prstGeom>
        </p:spPr>
        <p:txBody>
          <a:bodyPr wrap="none">
            <a:spAutoFit/>
          </a:bodyPr>
          <a:lstStyle/>
          <a:p>
            <a:r>
              <a:rPr lang="en-US" b="1" dirty="0">
                <a:solidFill>
                  <a:srgbClr val="FF0000"/>
                </a:solidFill>
              </a:rPr>
              <a:t>D</a:t>
            </a:r>
            <a:endParaRPr lang="en-US" dirty="0">
              <a:solidFill>
                <a:srgbClr val="FF0000"/>
              </a:solidFill>
            </a:endParaRPr>
          </a:p>
        </p:txBody>
      </p:sp>
      <p:sp>
        <p:nvSpPr>
          <p:cNvPr id="42" name="Rectangle 41">
            <a:extLst>
              <a:ext uri="{FF2B5EF4-FFF2-40B4-BE49-F238E27FC236}">
                <a16:creationId xmlns:a16="http://schemas.microsoft.com/office/drawing/2014/main" id="{335589AA-ED20-DA42-ABB1-AA7432353055}"/>
              </a:ext>
            </a:extLst>
          </p:cNvPr>
          <p:cNvSpPr/>
          <p:nvPr/>
        </p:nvSpPr>
        <p:spPr>
          <a:xfrm>
            <a:off x="6446676" y="1295227"/>
            <a:ext cx="330540" cy="369332"/>
          </a:xfrm>
          <a:prstGeom prst="rect">
            <a:avLst/>
          </a:prstGeom>
        </p:spPr>
        <p:txBody>
          <a:bodyPr wrap="none">
            <a:spAutoFit/>
          </a:bodyPr>
          <a:lstStyle/>
          <a:p>
            <a:r>
              <a:rPr lang="en-US" b="1" dirty="0">
                <a:solidFill>
                  <a:srgbClr val="FF0000"/>
                </a:solidFill>
              </a:rPr>
              <a:t>D</a:t>
            </a:r>
            <a:endParaRPr lang="en-US" dirty="0">
              <a:solidFill>
                <a:srgbClr val="FF0000"/>
              </a:solidFill>
            </a:endParaRPr>
          </a:p>
        </p:txBody>
      </p:sp>
      <p:sp>
        <p:nvSpPr>
          <p:cNvPr id="43" name="Rectangle 42">
            <a:extLst>
              <a:ext uri="{FF2B5EF4-FFF2-40B4-BE49-F238E27FC236}">
                <a16:creationId xmlns:a16="http://schemas.microsoft.com/office/drawing/2014/main" id="{9AEA3F2D-352A-C346-96E9-2FF85562DD82}"/>
              </a:ext>
            </a:extLst>
          </p:cNvPr>
          <p:cNvSpPr/>
          <p:nvPr/>
        </p:nvSpPr>
        <p:spPr>
          <a:xfrm>
            <a:off x="6797599" y="1269808"/>
            <a:ext cx="330540" cy="369332"/>
          </a:xfrm>
          <a:prstGeom prst="rect">
            <a:avLst/>
          </a:prstGeom>
        </p:spPr>
        <p:txBody>
          <a:bodyPr wrap="none">
            <a:spAutoFit/>
          </a:bodyPr>
          <a:lstStyle/>
          <a:p>
            <a:r>
              <a:rPr lang="en-US" b="1" dirty="0">
                <a:solidFill>
                  <a:srgbClr val="FF0000"/>
                </a:solidFill>
              </a:rPr>
              <a:t>D</a:t>
            </a:r>
            <a:endParaRPr lang="en-US" dirty="0">
              <a:solidFill>
                <a:srgbClr val="FF0000"/>
              </a:solidFill>
            </a:endParaRPr>
          </a:p>
        </p:txBody>
      </p:sp>
      <p:sp>
        <p:nvSpPr>
          <p:cNvPr id="44" name="Rectangle 43">
            <a:extLst>
              <a:ext uri="{FF2B5EF4-FFF2-40B4-BE49-F238E27FC236}">
                <a16:creationId xmlns:a16="http://schemas.microsoft.com/office/drawing/2014/main" id="{4219A117-7EE3-EE43-8398-E3F55FBCF27F}"/>
              </a:ext>
            </a:extLst>
          </p:cNvPr>
          <p:cNvSpPr/>
          <p:nvPr/>
        </p:nvSpPr>
        <p:spPr>
          <a:xfrm>
            <a:off x="5940675" y="1517748"/>
            <a:ext cx="330540" cy="369332"/>
          </a:xfrm>
          <a:prstGeom prst="rect">
            <a:avLst/>
          </a:prstGeom>
        </p:spPr>
        <p:txBody>
          <a:bodyPr wrap="none">
            <a:spAutoFit/>
          </a:bodyPr>
          <a:lstStyle/>
          <a:p>
            <a:r>
              <a:rPr lang="en-US" b="1" dirty="0">
                <a:solidFill>
                  <a:srgbClr val="FF0000"/>
                </a:solidFill>
              </a:rPr>
              <a:t>D</a:t>
            </a:r>
            <a:endParaRPr lang="en-US" dirty="0">
              <a:solidFill>
                <a:srgbClr val="FF0000"/>
              </a:solidFill>
            </a:endParaRPr>
          </a:p>
        </p:txBody>
      </p:sp>
      <p:sp>
        <p:nvSpPr>
          <p:cNvPr id="45" name="Rectangle 44">
            <a:extLst>
              <a:ext uri="{FF2B5EF4-FFF2-40B4-BE49-F238E27FC236}">
                <a16:creationId xmlns:a16="http://schemas.microsoft.com/office/drawing/2014/main" id="{0E53752A-C229-6A49-8DF3-1AA51A7A9318}"/>
              </a:ext>
            </a:extLst>
          </p:cNvPr>
          <p:cNvSpPr/>
          <p:nvPr/>
        </p:nvSpPr>
        <p:spPr>
          <a:xfrm>
            <a:off x="5585631" y="1560836"/>
            <a:ext cx="330540" cy="369332"/>
          </a:xfrm>
          <a:prstGeom prst="rect">
            <a:avLst/>
          </a:prstGeom>
        </p:spPr>
        <p:txBody>
          <a:bodyPr wrap="none">
            <a:spAutoFit/>
          </a:bodyPr>
          <a:lstStyle/>
          <a:p>
            <a:r>
              <a:rPr lang="en-US" b="1" dirty="0">
                <a:solidFill>
                  <a:srgbClr val="FF0000"/>
                </a:solidFill>
              </a:rPr>
              <a:t>D</a:t>
            </a:r>
            <a:endParaRPr lang="en-US" dirty="0">
              <a:solidFill>
                <a:srgbClr val="FF0000"/>
              </a:solidFill>
            </a:endParaRPr>
          </a:p>
        </p:txBody>
      </p:sp>
      <p:sp>
        <p:nvSpPr>
          <p:cNvPr id="46" name="Rectangle 45">
            <a:extLst>
              <a:ext uri="{FF2B5EF4-FFF2-40B4-BE49-F238E27FC236}">
                <a16:creationId xmlns:a16="http://schemas.microsoft.com/office/drawing/2014/main" id="{BE906391-8750-8444-BDC3-892B0B789984}"/>
              </a:ext>
            </a:extLst>
          </p:cNvPr>
          <p:cNvSpPr/>
          <p:nvPr/>
        </p:nvSpPr>
        <p:spPr>
          <a:xfrm>
            <a:off x="5232654" y="1483337"/>
            <a:ext cx="330540" cy="369332"/>
          </a:xfrm>
          <a:prstGeom prst="rect">
            <a:avLst/>
          </a:prstGeom>
        </p:spPr>
        <p:txBody>
          <a:bodyPr wrap="none">
            <a:spAutoFit/>
          </a:bodyPr>
          <a:lstStyle/>
          <a:p>
            <a:r>
              <a:rPr lang="en-US" b="1" dirty="0">
                <a:solidFill>
                  <a:srgbClr val="FF0000"/>
                </a:solidFill>
              </a:rPr>
              <a:t>D</a:t>
            </a:r>
            <a:endParaRPr lang="en-US" dirty="0">
              <a:solidFill>
                <a:srgbClr val="FF0000"/>
              </a:solidFill>
            </a:endParaRPr>
          </a:p>
        </p:txBody>
      </p:sp>
      <p:sp>
        <p:nvSpPr>
          <p:cNvPr id="47" name="Rectangle 46">
            <a:extLst>
              <a:ext uri="{FF2B5EF4-FFF2-40B4-BE49-F238E27FC236}">
                <a16:creationId xmlns:a16="http://schemas.microsoft.com/office/drawing/2014/main" id="{880BAD8D-183D-5C4F-9A70-CA4CE835FFC7}"/>
              </a:ext>
            </a:extLst>
          </p:cNvPr>
          <p:cNvSpPr/>
          <p:nvPr/>
        </p:nvSpPr>
        <p:spPr>
          <a:xfrm>
            <a:off x="6426810" y="1843974"/>
            <a:ext cx="330540" cy="369332"/>
          </a:xfrm>
          <a:prstGeom prst="rect">
            <a:avLst/>
          </a:prstGeom>
        </p:spPr>
        <p:txBody>
          <a:bodyPr wrap="none">
            <a:spAutoFit/>
          </a:bodyPr>
          <a:lstStyle/>
          <a:p>
            <a:r>
              <a:rPr lang="en-US" b="1" dirty="0">
                <a:solidFill>
                  <a:srgbClr val="FF0000"/>
                </a:solidFill>
              </a:rPr>
              <a:t>D</a:t>
            </a:r>
            <a:endParaRPr lang="en-US" dirty="0">
              <a:solidFill>
                <a:srgbClr val="FF0000"/>
              </a:solidFill>
            </a:endParaRPr>
          </a:p>
        </p:txBody>
      </p:sp>
      <p:sp>
        <p:nvSpPr>
          <p:cNvPr id="48" name="Rectangle 47">
            <a:extLst>
              <a:ext uri="{FF2B5EF4-FFF2-40B4-BE49-F238E27FC236}">
                <a16:creationId xmlns:a16="http://schemas.microsoft.com/office/drawing/2014/main" id="{925F8963-0992-8944-9B0E-62F05F9E160F}"/>
              </a:ext>
            </a:extLst>
          </p:cNvPr>
          <p:cNvSpPr/>
          <p:nvPr/>
        </p:nvSpPr>
        <p:spPr>
          <a:xfrm>
            <a:off x="5039998" y="1251663"/>
            <a:ext cx="282450" cy="369332"/>
          </a:xfrm>
          <a:prstGeom prst="rect">
            <a:avLst/>
          </a:prstGeom>
        </p:spPr>
        <p:txBody>
          <a:bodyPr wrap="none">
            <a:spAutoFit/>
          </a:bodyPr>
          <a:lstStyle/>
          <a:p>
            <a:r>
              <a:rPr lang="en-US" b="1" dirty="0">
                <a:solidFill>
                  <a:srgbClr val="FFC000"/>
                </a:solidFill>
              </a:rPr>
              <a:t>L</a:t>
            </a:r>
            <a:endParaRPr lang="en-US" dirty="0"/>
          </a:p>
        </p:txBody>
      </p:sp>
      <p:sp>
        <p:nvSpPr>
          <p:cNvPr id="49" name="Rectangle 48">
            <a:extLst>
              <a:ext uri="{FF2B5EF4-FFF2-40B4-BE49-F238E27FC236}">
                <a16:creationId xmlns:a16="http://schemas.microsoft.com/office/drawing/2014/main" id="{F92ABC21-2C3F-A04E-9C97-889BA7431C9B}"/>
              </a:ext>
            </a:extLst>
          </p:cNvPr>
          <p:cNvSpPr/>
          <p:nvPr/>
        </p:nvSpPr>
        <p:spPr>
          <a:xfrm>
            <a:off x="5185972" y="513500"/>
            <a:ext cx="293670" cy="369332"/>
          </a:xfrm>
          <a:prstGeom prst="rect">
            <a:avLst/>
          </a:prstGeom>
        </p:spPr>
        <p:txBody>
          <a:bodyPr wrap="none">
            <a:spAutoFit/>
          </a:bodyPr>
          <a:lstStyle/>
          <a:p>
            <a:r>
              <a:rPr lang="en-US" b="1" dirty="0">
                <a:solidFill>
                  <a:srgbClr val="FFFF00"/>
                </a:solidFill>
              </a:rPr>
              <a:t>S</a:t>
            </a:r>
            <a:endParaRPr lang="en-US" dirty="0"/>
          </a:p>
        </p:txBody>
      </p:sp>
      <p:sp>
        <p:nvSpPr>
          <p:cNvPr id="50" name="Rectangle 49">
            <a:extLst>
              <a:ext uri="{FF2B5EF4-FFF2-40B4-BE49-F238E27FC236}">
                <a16:creationId xmlns:a16="http://schemas.microsoft.com/office/drawing/2014/main" id="{D3041B17-7FEC-794F-8A0E-5B51CF0FE531}"/>
              </a:ext>
            </a:extLst>
          </p:cNvPr>
          <p:cNvSpPr/>
          <p:nvPr/>
        </p:nvSpPr>
        <p:spPr>
          <a:xfrm>
            <a:off x="5770327" y="1090768"/>
            <a:ext cx="293670" cy="369332"/>
          </a:xfrm>
          <a:prstGeom prst="rect">
            <a:avLst/>
          </a:prstGeom>
        </p:spPr>
        <p:txBody>
          <a:bodyPr wrap="none">
            <a:spAutoFit/>
          </a:bodyPr>
          <a:lstStyle/>
          <a:p>
            <a:r>
              <a:rPr lang="en-US" b="1" dirty="0">
                <a:solidFill>
                  <a:srgbClr val="FFFF00"/>
                </a:solidFill>
              </a:rPr>
              <a:t>S</a:t>
            </a:r>
            <a:endParaRPr lang="en-US" dirty="0"/>
          </a:p>
        </p:txBody>
      </p:sp>
      <p:pic>
        <p:nvPicPr>
          <p:cNvPr id="51" name="Picture 50" descr="A close - up of a paper&#10;&#10;Description automatically generated with low confidence">
            <a:extLst>
              <a:ext uri="{FF2B5EF4-FFF2-40B4-BE49-F238E27FC236}">
                <a16:creationId xmlns:a16="http://schemas.microsoft.com/office/drawing/2014/main" id="{116D9E8F-9D18-F54C-9795-A37226A3AA8B}"/>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829992" y="2679290"/>
            <a:ext cx="3650400" cy="2262163"/>
          </a:xfrm>
          <a:prstGeom prst="rect">
            <a:avLst/>
          </a:prstGeom>
        </p:spPr>
      </p:pic>
      <p:sp>
        <p:nvSpPr>
          <p:cNvPr id="52" name="Rectangle 51">
            <a:extLst>
              <a:ext uri="{FF2B5EF4-FFF2-40B4-BE49-F238E27FC236}">
                <a16:creationId xmlns:a16="http://schemas.microsoft.com/office/drawing/2014/main" id="{858BFFE5-7C35-AF4E-909E-82C15481DDA3}"/>
              </a:ext>
            </a:extLst>
          </p:cNvPr>
          <p:cNvSpPr/>
          <p:nvPr/>
        </p:nvSpPr>
        <p:spPr>
          <a:xfrm>
            <a:off x="1315924" y="2780992"/>
            <a:ext cx="293670" cy="369332"/>
          </a:xfrm>
          <a:prstGeom prst="rect">
            <a:avLst/>
          </a:prstGeom>
        </p:spPr>
        <p:txBody>
          <a:bodyPr wrap="none">
            <a:spAutoFit/>
          </a:bodyPr>
          <a:lstStyle/>
          <a:p>
            <a:r>
              <a:rPr lang="en-US" b="1" dirty="0">
                <a:solidFill>
                  <a:srgbClr val="FFFF00"/>
                </a:solidFill>
              </a:rPr>
              <a:t>S</a:t>
            </a:r>
            <a:endParaRPr lang="en-US" dirty="0"/>
          </a:p>
        </p:txBody>
      </p:sp>
      <p:sp>
        <p:nvSpPr>
          <p:cNvPr id="53" name="Rectangle 52">
            <a:extLst>
              <a:ext uri="{FF2B5EF4-FFF2-40B4-BE49-F238E27FC236}">
                <a16:creationId xmlns:a16="http://schemas.microsoft.com/office/drawing/2014/main" id="{148F9E8B-389C-4F4D-BED5-C56E80D92869}"/>
              </a:ext>
            </a:extLst>
          </p:cNvPr>
          <p:cNvSpPr/>
          <p:nvPr/>
        </p:nvSpPr>
        <p:spPr>
          <a:xfrm>
            <a:off x="2589937" y="3102170"/>
            <a:ext cx="293670" cy="369332"/>
          </a:xfrm>
          <a:prstGeom prst="rect">
            <a:avLst/>
          </a:prstGeom>
        </p:spPr>
        <p:txBody>
          <a:bodyPr wrap="none">
            <a:spAutoFit/>
          </a:bodyPr>
          <a:lstStyle/>
          <a:p>
            <a:r>
              <a:rPr lang="en-US" b="1" dirty="0">
                <a:solidFill>
                  <a:srgbClr val="FFFF00"/>
                </a:solidFill>
              </a:rPr>
              <a:t>S</a:t>
            </a:r>
            <a:endParaRPr lang="en-US" dirty="0"/>
          </a:p>
        </p:txBody>
      </p:sp>
      <p:sp>
        <p:nvSpPr>
          <p:cNvPr id="54" name="Rectangle 53">
            <a:extLst>
              <a:ext uri="{FF2B5EF4-FFF2-40B4-BE49-F238E27FC236}">
                <a16:creationId xmlns:a16="http://schemas.microsoft.com/office/drawing/2014/main" id="{DEAC15E1-E75B-8243-96C6-52E563D33459}"/>
              </a:ext>
            </a:extLst>
          </p:cNvPr>
          <p:cNvSpPr/>
          <p:nvPr/>
        </p:nvSpPr>
        <p:spPr>
          <a:xfrm>
            <a:off x="1299215" y="3452299"/>
            <a:ext cx="293670" cy="369332"/>
          </a:xfrm>
          <a:prstGeom prst="rect">
            <a:avLst/>
          </a:prstGeom>
        </p:spPr>
        <p:txBody>
          <a:bodyPr wrap="none">
            <a:spAutoFit/>
          </a:bodyPr>
          <a:lstStyle/>
          <a:p>
            <a:r>
              <a:rPr lang="en-US" b="1" dirty="0">
                <a:solidFill>
                  <a:srgbClr val="FFFF00"/>
                </a:solidFill>
              </a:rPr>
              <a:t>S</a:t>
            </a:r>
            <a:endParaRPr lang="en-US" dirty="0"/>
          </a:p>
        </p:txBody>
      </p:sp>
      <p:sp>
        <p:nvSpPr>
          <p:cNvPr id="55" name="Rectangle 54">
            <a:extLst>
              <a:ext uri="{FF2B5EF4-FFF2-40B4-BE49-F238E27FC236}">
                <a16:creationId xmlns:a16="http://schemas.microsoft.com/office/drawing/2014/main" id="{BE994F32-1ECE-3B4A-934E-F45F0E6FD784}"/>
              </a:ext>
            </a:extLst>
          </p:cNvPr>
          <p:cNvSpPr/>
          <p:nvPr/>
        </p:nvSpPr>
        <p:spPr>
          <a:xfrm>
            <a:off x="2775590" y="3471502"/>
            <a:ext cx="293670" cy="369332"/>
          </a:xfrm>
          <a:prstGeom prst="rect">
            <a:avLst/>
          </a:prstGeom>
        </p:spPr>
        <p:txBody>
          <a:bodyPr wrap="none">
            <a:spAutoFit/>
          </a:bodyPr>
          <a:lstStyle/>
          <a:p>
            <a:r>
              <a:rPr lang="en-US" b="1" dirty="0">
                <a:solidFill>
                  <a:srgbClr val="FFFF00"/>
                </a:solidFill>
              </a:rPr>
              <a:t>S</a:t>
            </a:r>
            <a:endParaRPr lang="en-US" dirty="0"/>
          </a:p>
        </p:txBody>
      </p:sp>
      <p:sp>
        <p:nvSpPr>
          <p:cNvPr id="56" name="Rectangle 55">
            <a:extLst>
              <a:ext uri="{FF2B5EF4-FFF2-40B4-BE49-F238E27FC236}">
                <a16:creationId xmlns:a16="http://schemas.microsoft.com/office/drawing/2014/main" id="{A7BC7A70-B5D1-E342-8B44-4AE9FDB78788}"/>
              </a:ext>
            </a:extLst>
          </p:cNvPr>
          <p:cNvSpPr/>
          <p:nvPr/>
        </p:nvSpPr>
        <p:spPr>
          <a:xfrm>
            <a:off x="1484868" y="3811418"/>
            <a:ext cx="293670" cy="369332"/>
          </a:xfrm>
          <a:prstGeom prst="rect">
            <a:avLst/>
          </a:prstGeom>
        </p:spPr>
        <p:txBody>
          <a:bodyPr wrap="none">
            <a:spAutoFit/>
          </a:bodyPr>
          <a:lstStyle/>
          <a:p>
            <a:r>
              <a:rPr lang="en-US" b="1" dirty="0">
                <a:solidFill>
                  <a:srgbClr val="FFFF00"/>
                </a:solidFill>
              </a:rPr>
              <a:t>S</a:t>
            </a:r>
            <a:endParaRPr lang="en-US" dirty="0"/>
          </a:p>
        </p:txBody>
      </p:sp>
      <p:sp>
        <p:nvSpPr>
          <p:cNvPr id="57" name="Rectangle 56">
            <a:extLst>
              <a:ext uri="{FF2B5EF4-FFF2-40B4-BE49-F238E27FC236}">
                <a16:creationId xmlns:a16="http://schemas.microsoft.com/office/drawing/2014/main" id="{FD7202E7-7417-A049-88A0-08395723C2B0}"/>
              </a:ext>
            </a:extLst>
          </p:cNvPr>
          <p:cNvSpPr/>
          <p:nvPr/>
        </p:nvSpPr>
        <p:spPr>
          <a:xfrm>
            <a:off x="1847990" y="3899974"/>
            <a:ext cx="293670" cy="369332"/>
          </a:xfrm>
          <a:prstGeom prst="rect">
            <a:avLst/>
          </a:prstGeom>
        </p:spPr>
        <p:txBody>
          <a:bodyPr wrap="none">
            <a:spAutoFit/>
          </a:bodyPr>
          <a:lstStyle/>
          <a:p>
            <a:r>
              <a:rPr lang="en-US" b="1" dirty="0">
                <a:solidFill>
                  <a:srgbClr val="FFFF00"/>
                </a:solidFill>
              </a:rPr>
              <a:t>S</a:t>
            </a:r>
            <a:endParaRPr lang="en-US" dirty="0"/>
          </a:p>
        </p:txBody>
      </p:sp>
      <p:sp>
        <p:nvSpPr>
          <p:cNvPr id="58" name="Rectangle 57">
            <a:extLst>
              <a:ext uri="{FF2B5EF4-FFF2-40B4-BE49-F238E27FC236}">
                <a16:creationId xmlns:a16="http://schemas.microsoft.com/office/drawing/2014/main" id="{B2796FC8-39AF-154E-A036-65A6E17B19AF}"/>
              </a:ext>
            </a:extLst>
          </p:cNvPr>
          <p:cNvSpPr/>
          <p:nvPr/>
        </p:nvSpPr>
        <p:spPr>
          <a:xfrm>
            <a:off x="2211112" y="3840834"/>
            <a:ext cx="293670" cy="369332"/>
          </a:xfrm>
          <a:prstGeom prst="rect">
            <a:avLst/>
          </a:prstGeom>
        </p:spPr>
        <p:txBody>
          <a:bodyPr wrap="none">
            <a:spAutoFit/>
          </a:bodyPr>
          <a:lstStyle/>
          <a:p>
            <a:r>
              <a:rPr lang="en-US" b="1" dirty="0">
                <a:solidFill>
                  <a:srgbClr val="FFFF00"/>
                </a:solidFill>
              </a:rPr>
              <a:t>S</a:t>
            </a:r>
            <a:endParaRPr lang="en-US" dirty="0"/>
          </a:p>
        </p:txBody>
      </p:sp>
      <p:sp>
        <p:nvSpPr>
          <p:cNvPr id="59" name="Rectangle 58">
            <a:extLst>
              <a:ext uri="{FF2B5EF4-FFF2-40B4-BE49-F238E27FC236}">
                <a16:creationId xmlns:a16="http://schemas.microsoft.com/office/drawing/2014/main" id="{BDA09E22-4B58-C24C-8D58-D2F54FC2E233}"/>
              </a:ext>
            </a:extLst>
          </p:cNvPr>
          <p:cNvSpPr/>
          <p:nvPr/>
        </p:nvSpPr>
        <p:spPr>
          <a:xfrm>
            <a:off x="3144724" y="3471767"/>
            <a:ext cx="293670" cy="369332"/>
          </a:xfrm>
          <a:prstGeom prst="rect">
            <a:avLst/>
          </a:prstGeom>
        </p:spPr>
        <p:txBody>
          <a:bodyPr wrap="none">
            <a:spAutoFit/>
          </a:bodyPr>
          <a:lstStyle/>
          <a:p>
            <a:r>
              <a:rPr lang="en-US" b="1" dirty="0">
                <a:solidFill>
                  <a:srgbClr val="FFFF00"/>
                </a:solidFill>
              </a:rPr>
              <a:t>S</a:t>
            </a:r>
            <a:endParaRPr lang="en-US" dirty="0"/>
          </a:p>
        </p:txBody>
      </p:sp>
      <p:sp>
        <p:nvSpPr>
          <p:cNvPr id="60" name="Rectangle 59">
            <a:extLst>
              <a:ext uri="{FF2B5EF4-FFF2-40B4-BE49-F238E27FC236}">
                <a16:creationId xmlns:a16="http://schemas.microsoft.com/office/drawing/2014/main" id="{E067CCE5-E079-0646-ACBF-7D6B2D0EDEB5}"/>
              </a:ext>
            </a:extLst>
          </p:cNvPr>
          <p:cNvSpPr/>
          <p:nvPr/>
        </p:nvSpPr>
        <p:spPr>
          <a:xfrm>
            <a:off x="3155944" y="4474728"/>
            <a:ext cx="282450" cy="369332"/>
          </a:xfrm>
          <a:prstGeom prst="rect">
            <a:avLst/>
          </a:prstGeom>
        </p:spPr>
        <p:txBody>
          <a:bodyPr wrap="none">
            <a:spAutoFit/>
          </a:bodyPr>
          <a:lstStyle/>
          <a:p>
            <a:r>
              <a:rPr lang="en-US" b="1" dirty="0">
                <a:solidFill>
                  <a:srgbClr val="FFC000"/>
                </a:solidFill>
              </a:rPr>
              <a:t>L</a:t>
            </a:r>
            <a:endParaRPr lang="en-US" dirty="0"/>
          </a:p>
        </p:txBody>
      </p:sp>
      <p:sp>
        <p:nvSpPr>
          <p:cNvPr id="61" name="Rectangle 60">
            <a:extLst>
              <a:ext uri="{FF2B5EF4-FFF2-40B4-BE49-F238E27FC236}">
                <a16:creationId xmlns:a16="http://schemas.microsoft.com/office/drawing/2014/main" id="{D8827A9A-B7A3-6840-B694-13584CE5B1CD}"/>
              </a:ext>
            </a:extLst>
          </p:cNvPr>
          <p:cNvSpPr/>
          <p:nvPr/>
        </p:nvSpPr>
        <p:spPr>
          <a:xfrm>
            <a:off x="2615775" y="4495921"/>
            <a:ext cx="282450" cy="369332"/>
          </a:xfrm>
          <a:prstGeom prst="rect">
            <a:avLst/>
          </a:prstGeom>
        </p:spPr>
        <p:txBody>
          <a:bodyPr wrap="none">
            <a:spAutoFit/>
          </a:bodyPr>
          <a:lstStyle/>
          <a:p>
            <a:r>
              <a:rPr lang="en-US" b="1" dirty="0">
                <a:solidFill>
                  <a:srgbClr val="FFC000"/>
                </a:solidFill>
              </a:rPr>
              <a:t>L</a:t>
            </a:r>
            <a:endParaRPr lang="en-US" dirty="0"/>
          </a:p>
        </p:txBody>
      </p:sp>
      <p:sp>
        <p:nvSpPr>
          <p:cNvPr id="62" name="Rectangle 61">
            <a:extLst>
              <a:ext uri="{FF2B5EF4-FFF2-40B4-BE49-F238E27FC236}">
                <a16:creationId xmlns:a16="http://schemas.microsoft.com/office/drawing/2014/main" id="{FC88D74B-0D70-164C-BB88-6142AD4ED806}"/>
              </a:ext>
            </a:extLst>
          </p:cNvPr>
          <p:cNvSpPr/>
          <p:nvPr/>
        </p:nvSpPr>
        <p:spPr>
          <a:xfrm>
            <a:off x="1274191" y="4164543"/>
            <a:ext cx="282450" cy="369332"/>
          </a:xfrm>
          <a:prstGeom prst="rect">
            <a:avLst/>
          </a:prstGeom>
        </p:spPr>
        <p:txBody>
          <a:bodyPr wrap="none">
            <a:spAutoFit/>
          </a:bodyPr>
          <a:lstStyle/>
          <a:p>
            <a:r>
              <a:rPr lang="en-US" b="1" dirty="0">
                <a:solidFill>
                  <a:srgbClr val="FFC000"/>
                </a:solidFill>
              </a:rPr>
              <a:t>L</a:t>
            </a:r>
            <a:endParaRPr lang="en-US" dirty="0"/>
          </a:p>
        </p:txBody>
      </p:sp>
      <p:sp>
        <p:nvSpPr>
          <p:cNvPr id="63" name="Rectangle 62">
            <a:extLst>
              <a:ext uri="{FF2B5EF4-FFF2-40B4-BE49-F238E27FC236}">
                <a16:creationId xmlns:a16="http://schemas.microsoft.com/office/drawing/2014/main" id="{0655A671-95DF-6443-A5C2-AD973CCBF8D2}"/>
              </a:ext>
            </a:extLst>
          </p:cNvPr>
          <p:cNvSpPr/>
          <p:nvPr/>
        </p:nvSpPr>
        <p:spPr>
          <a:xfrm>
            <a:off x="2605203" y="3044522"/>
            <a:ext cx="330540" cy="369332"/>
          </a:xfrm>
          <a:prstGeom prst="rect">
            <a:avLst/>
          </a:prstGeom>
        </p:spPr>
        <p:txBody>
          <a:bodyPr wrap="none">
            <a:spAutoFit/>
          </a:bodyPr>
          <a:lstStyle/>
          <a:p>
            <a:r>
              <a:rPr lang="en-US" b="1" dirty="0">
                <a:solidFill>
                  <a:srgbClr val="FF0000"/>
                </a:solidFill>
              </a:rPr>
              <a:t>D</a:t>
            </a:r>
            <a:endParaRPr lang="en-US" dirty="0">
              <a:solidFill>
                <a:srgbClr val="FF0000"/>
              </a:solidFill>
            </a:endParaRPr>
          </a:p>
        </p:txBody>
      </p:sp>
      <p:sp>
        <p:nvSpPr>
          <p:cNvPr id="64" name="Rectangle 63">
            <a:extLst>
              <a:ext uri="{FF2B5EF4-FFF2-40B4-BE49-F238E27FC236}">
                <a16:creationId xmlns:a16="http://schemas.microsoft.com/office/drawing/2014/main" id="{410738C4-EEC6-1447-AA82-4E0F1E98D8DE}"/>
              </a:ext>
            </a:extLst>
          </p:cNvPr>
          <p:cNvSpPr/>
          <p:nvPr/>
        </p:nvSpPr>
        <p:spPr>
          <a:xfrm>
            <a:off x="2732955" y="3556022"/>
            <a:ext cx="330540" cy="369332"/>
          </a:xfrm>
          <a:prstGeom prst="rect">
            <a:avLst/>
          </a:prstGeom>
        </p:spPr>
        <p:txBody>
          <a:bodyPr wrap="none">
            <a:spAutoFit/>
          </a:bodyPr>
          <a:lstStyle/>
          <a:p>
            <a:r>
              <a:rPr lang="en-US" b="1" dirty="0">
                <a:solidFill>
                  <a:srgbClr val="FF0000"/>
                </a:solidFill>
              </a:rPr>
              <a:t>D</a:t>
            </a:r>
            <a:endParaRPr lang="en-US" dirty="0">
              <a:solidFill>
                <a:srgbClr val="FF0000"/>
              </a:solidFill>
            </a:endParaRPr>
          </a:p>
        </p:txBody>
      </p:sp>
      <p:sp>
        <p:nvSpPr>
          <p:cNvPr id="65" name="Rectangle 64">
            <a:extLst>
              <a:ext uri="{FF2B5EF4-FFF2-40B4-BE49-F238E27FC236}">
                <a16:creationId xmlns:a16="http://schemas.microsoft.com/office/drawing/2014/main" id="{B4D4BB27-0EE5-A643-89C7-4985753C1352}"/>
              </a:ext>
            </a:extLst>
          </p:cNvPr>
          <p:cNvSpPr/>
          <p:nvPr/>
        </p:nvSpPr>
        <p:spPr>
          <a:xfrm>
            <a:off x="3083878" y="3530603"/>
            <a:ext cx="330540" cy="369332"/>
          </a:xfrm>
          <a:prstGeom prst="rect">
            <a:avLst/>
          </a:prstGeom>
        </p:spPr>
        <p:txBody>
          <a:bodyPr wrap="none">
            <a:spAutoFit/>
          </a:bodyPr>
          <a:lstStyle/>
          <a:p>
            <a:r>
              <a:rPr lang="en-US" b="1" dirty="0">
                <a:solidFill>
                  <a:srgbClr val="FF0000"/>
                </a:solidFill>
              </a:rPr>
              <a:t>D</a:t>
            </a:r>
            <a:endParaRPr lang="en-US" dirty="0">
              <a:solidFill>
                <a:srgbClr val="FF0000"/>
              </a:solidFill>
            </a:endParaRPr>
          </a:p>
        </p:txBody>
      </p:sp>
      <p:sp>
        <p:nvSpPr>
          <p:cNvPr id="66" name="Rectangle 65">
            <a:extLst>
              <a:ext uri="{FF2B5EF4-FFF2-40B4-BE49-F238E27FC236}">
                <a16:creationId xmlns:a16="http://schemas.microsoft.com/office/drawing/2014/main" id="{F5AB0C0E-7350-684B-A23E-6A00EFCE73A8}"/>
              </a:ext>
            </a:extLst>
          </p:cNvPr>
          <p:cNvSpPr/>
          <p:nvPr/>
        </p:nvSpPr>
        <p:spPr>
          <a:xfrm>
            <a:off x="2226954" y="3778543"/>
            <a:ext cx="330540" cy="369332"/>
          </a:xfrm>
          <a:prstGeom prst="rect">
            <a:avLst/>
          </a:prstGeom>
        </p:spPr>
        <p:txBody>
          <a:bodyPr wrap="none">
            <a:spAutoFit/>
          </a:bodyPr>
          <a:lstStyle/>
          <a:p>
            <a:r>
              <a:rPr lang="en-US" b="1" dirty="0">
                <a:solidFill>
                  <a:srgbClr val="FF0000"/>
                </a:solidFill>
              </a:rPr>
              <a:t>D</a:t>
            </a:r>
            <a:endParaRPr lang="en-US" dirty="0">
              <a:solidFill>
                <a:srgbClr val="FF0000"/>
              </a:solidFill>
            </a:endParaRPr>
          </a:p>
        </p:txBody>
      </p:sp>
      <p:sp>
        <p:nvSpPr>
          <p:cNvPr id="67" name="Rectangle 66">
            <a:extLst>
              <a:ext uri="{FF2B5EF4-FFF2-40B4-BE49-F238E27FC236}">
                <a16:creationId xmlns:a16="http://schemas.microsoft.com/office/drawing/2014/main" id="{29754CEA-6350-7542-8532-DD7D90A3F30D}"/>
              </a:ext>
            </a:extLst>
          </p:cNvPr>
          <p:cNvSpPr/>
          <p:nvPr/>
        </p:nvSpPr>
        <p:spPr>
          <a:xfrm>
            <a:off x="1871910" y="3821631"/>
            <a:ext cx="330540" cy="369332"/>
          </a:xfrm>
          <a:prstGeom prst="rect">
            <a:avLst/>
          </a:prstGeom>
        </p:spPr>
        <p:txBody>
          <a:bodyPr wrap="none">
            <a:spAutoFit/>
          </a:bodyPr>
          <a:lstStyle/>
          <a:p>
            <a:r>
              <a:rPr lang="en-US" b="1" dirty="0">
                <a:solidFill>
                  <a:srgbClr val="FF0000"/>
                </a:solidFill>
              </a:rPr>
              <a:t>D</a:t>
            </a:r>
            <a:endParaRPr lang="en-US" dirty="0">
              <a:solidFill>
                <a:srgbClr val="FF0000"/>
              </a:solidFill>
            </a:endParaRPr>
          </a:p>
        </p:txBody>
      </p:sp>
      <p:sp>
        <p:nvSpPr>
          <p:cNvPr id="68" name="Rectangle 67">
            <a:extLst>
              <a:ext uri="{FF2B5EF4-FFF2-40B4-BE49-F238E27FC236}">
                <a16:creationId xmlns:a16="http://schemas.microsoft.com/office/drawing/2014/main" id="{567489C6-E43E-974E-B5A5-E7D1B1F1D8E9}"/>
              </a:ext>
            </a:extLst>
          </p:cNvPr>
          <p:cNvSpPr/>
          <p:nvPr/>
        </p:nvSpPr>
        <p:spPr>
          <a:xfrm>
            <a:off x="1518933" y="3744132"/>
            <a:ext cx="330540" cy="369332"/>
          </a:xfrm>
          <a:prstGeom prst="rect">
            <a:avLst/>
          </a:prstGeom>
        </p:spPr>
        <p:txBody>
          <a:bodyPr wrap="none">
            <a:spAutoFit/>
          </a:bodyPr>
          <a:lstStyle/>
          <a:p>
            <a:r>
              <a:rPr lang="en-US" b="1" dirty="0">
                <a:solidFill>
                  <a:srgbClr val="FF0000"/>
                </a:solidFill>
              </a:rPr>
              <a:t>D</a:t>
            </a:r>
            <a:endParaRPr lang="en-US" dirty="0">
              <a:solidFill>
                <a:srgbClr val="FF0000"/>
              </a:solidFill>
            </a:endParaRPr>
          </a:p>
        </p:txBody>
      </p:sp>
      <p:sp>
        <p:nvSpPr>
          <p:cNvPr id="69" name="Rectangle 68">
            <a:extLst>
              <a:ext uri="{FF2B5EF4-FFF2-40B4-BE49-F238E27FC236}">
                <a16:creationId xmlns:a16="http://schemas.microsoft.com/office/drawing/2014/main" id="{C1F4D49E-2993-F04A-AE79-4C25369523A7}"/>
              </a:ext>
            </a:extLst>
          </p:cNvPr>
          <p:cNvSpPr/>
          <p:nvPr/>
        </p:nvSpPr>
        <p:spPr>
          <a:xfrm>
            <a:off x="2713089" y="4104769"/>
            <a:ext cx="330540" cy="369332"/>
          </a:xfrm>
          <a:prstGeom prst="rect">
            <a:avLst/>
          </a:prstGeom>
        </p:spPr>
        <p:txBody>
          <a:bodyPr wrap="none">
            <a:spAutoFit/>
          </a:bodyPr>
          <a:lstStyle/>
          <a:p>
            <a:r>
              <a:rPr lang="en-US" b="1" dirty="0">
                <a:solidFill>
                  <a:srgbClr val="FF0000"/>
                </a:solidFill>
              </a:rPr>
              <a:t>D</a:t>
            </a:r>
            <a:endParaRPr lang="en-US" dirty="0">
              <a:solidFill>
                <a:srgbClr val="FF0000"/>
              </a:solidFill>
            </a:endParaRPr>
          </a:p>
        </p:txBody>
      </p:sp>
      <p:sp>
        <p:nvSpPr>
          <p:cNvPr id="70" name="Rectangle 69">
            <a:extLst>
              <a:ext uri="{FF2B5EF4-FFF2-40B4-BE49-F238E27FC236}">
                <a16:creationId xmlns:a16="http://schemas.microsoft.com/office/drawing/2014/main" id="{010C2F29-0090-2847-B3AF-AE6117868CCD}"/>
              </a:ext>
            </a:extLst>
          </p:cNvPr>
          <p:cNvSpPr/>
          <p:nvPr/>
        </p:nvSpPr>
        <p:spPr>
          <a:xfrm>
            <a:off x="1326277" y="3512458"/>
            <a:ext cx="282450" cy="369332"/>
          </a:xfrm>
          <a:prstGeom prst="rect">
            <a:avLst/>
          </a:prstGeom>
        </p:spPr>
        <p:txBody>
          <a:bodyPr wrap="none">
            <a:spAutoFit/>
          </a:bodyPr>
          <a:lstStyle/>
          <a:p>
            <a:r>
              <a:rPr lang="en-US" b="1" dirty="0">
                <a:solidFill>
                  <a:srgbClr val="FFC000"/>
                </a:solidFill>
              </a:rPr>
              <a:t>L</a:t>
            </a:r>
            <a:endParaRPr lang="en-US" dirty="0"/>
          </a:p>
        </p:txBody>
      </p:sp>
      <p:sp>
        <p:nvSpPr>
          <p:cNvPr id="71" name="Rectangle 70">
            <a:extLst>
              <a:ext uri="{FF2B5EF4-FFF2-40B4-BE49-F238E27FC236}">
                <a16:creationId xmlns:a16="http://schemas.microsoft.com/office/drawing/2014/main" id="{ED695D44-1D0B-3542-8DFD-C6075648F251}"/>
              </a:ext>
            </a:extLst>
          </p:cNvPr>
          <p:cNvSpPr/>
          <p:nvPr/>
        </p:nvSpPr>
        <p:spPr>
          <a:xfrm>
            <a:off x="1292523" y="4239540"/>
            <a:ext cx="330540" cy="369332"/>
          </a:xfrm>
          <a:prstGeom prst="rect">
            <a:avLst/>
          </a:prstGeom>
        </p:spPr>
        <p:txBody>
          <a:bodyPr wrap="none">
            <a:spAutoFit/>
          </a:bodyPr>
          <a:lstStyle/>
          <a:p>
            <a:r>
              <a:rPr lang="en-US" b="1" dirty="0">
                <a:solidFill>
                  <a:srgbClr val="FF0000"/>
                </a:solidFill>
              </a:rPr>
              <a:t>D</a:t>
            </a:r>
            <a:endParaRPr lang="en-US" dirty="0">
              <a:solidFill>
                <a:srgbClr val="FF0000"/>
              </a:solidFill>
            </a:endParaRPr>
          </a:p>
        </p:txBody>
      </p:sp>
      <p:sp>
        <p:nvSpPr>
          <p:cNvPr id="72" name="Rectangle 71">
            <a:extLst>
              <a:ext uri="{FF2B5EF4-FFF2-40B4-BE49-F238E27FC236}">
                <a16:creationId xmlns:a16="http://schemas.microsoft.com/office/drawing/2014/main" id="{CADFC785-E0D1-BE42-A7DD-C5BCD406D2FA}"/>
              </a:ext>
            </a:extLst>
          </p:cNvPr>
          <p:cNvSpPr/>
          <p:nvPr/>
        </p:nvSpPr>
        <p:spPr>
          <a:xfrm>
            <a:off x="1349253" y="2814889"/>
            <a:ext cx="282450" cy="369332"/>
          </a:xfrm>
          <a:prstGeom prst="rect">
            <a:avLst/>
          </a:prstGeom>
        </p:spPr>
        <p:txBody>
          <a:bodyPr wrap="none">
            <a:spAutoFit/>
          </a:bodyPr>
          <a:lstStyle/>
          <a:p>
            <a:r>
              <a:rPr lang="en-US" b="1" dirty="0">
                <a:solidFill>
                  <a:srgbClr val="FFC000"/>
                </a:solidFill>
              </a:rPr>
              <a:t>L</a:t>
            </a:r>
            <a:endParaRPr lang="en-US" dirty="0"/>
          </a:p>
        </p:txBody>
      </p:sp>
      <p:sp>
        <p:nvSpPr>
          <p:cNvPr id="73" name="Rectangle 72">
            <a:extLst>
              <a:ext uri="{FF2B5EF4-FFF2-40B4-BE49-F238E27FC236}">
                <a16:creationId xmlns:a16="http://schemas.microsoft.com/office/drawing/2014/main" id="{802BE3E4-71B6-384B-9DFE-DB7110E9E041}"/>
              </a:ext>
            </a:extLst>
          </p:cNvPr>
          <p:cNvSpPr/>
          <p:nvPr/>
        </p:nvSpPr>
        <p:spPr>
          <a:xfrm>
            <a:off x="1479454" y="2788055"/>
            <a:ext cx="293670" cy="369332"/>
          </a:xfrm>
          <a:prstGeom prst="rect">
            <a:avLst/>
          </a:prstGeom>
        </p:spPr>
        <p:txBody>
          <a:bodyPr wrap="none">
            <a:spAutoFit/>
          </a:bodyPr>
          <a:lstStyle/>
          <a:p>
            <a:r>
              <a:rPr lang="en-US" b="1" dirty="0">
                <a:solidFill>
                  <a:srgbClr val="FFFF00"/>
                </a:solidFill>
              </a:rPr>
              <a:t>S</a:t>
            </a:r>
            <a:endParaRPr lang="en-US" dirty="0"/>
          </a:p>
        </p:txBody>
      </p:sp>
      <p:sp>
        <p:nvSpPr>
          <p:cNvPr id="74" name="Rectangle 73">
            <a:extLst>
              <a:ext uri="{FF2B5EF4-FFF2-40B4-BE49-F238E27FC236}">
                <a16:creationId xmlns:a16="http://schemas.microsoft.com/office/drawing/2014/main" id="{2EED51CD-B25E-0E4B-8328-ED867C50EFE6}"/>
              </a:ext>
            </a:extLst>
          </p:cNvPr>
          <p:cNvSpPr/>
          <p:nvPr/>
        </p:nvSpPr>
        <p:spPr>
          <a:xfrm>
            <a:off x="2064277" y="3349112"/>
            <a:ext cx="293670" cy="369332"/>
          </a:xfrm>
          <a:prstGeom prst="rect">
            <a:avLst/>
          </a:prstGeom>
        </p:spPr>
        <p:txBody>
          <a:bodyPr wrap="none">
            <a:spAutoFit/>
          </a:bodyPr>
          <a:lstStyle/>
          <a:p>
            <a:r>
              <a:rPr lang="en-US" b="1" dirty="0">
                <a:solidFill>
                  <a:srgbClr val="FFFF00"/>
                </a:solidFill>
              </a:rPr>
              <a:t>S</a:t>
            </a:r>
            <a:endParaRPr lang="en-US" dirty="0"/>
          </a:p>
        </p:txBody>
      </p:sp>
      <p:pic>
        <p:nvPicPr>
          <p:cNvPr id="75" name="Picture 74" descr="A picture containing shoji, building&#10;&#10;Description automatically generated">
            <a:extLst>
              <a:ext uri="{FF2B5EF4-FFF2-40B4-BE49-F238E27FC236}">
                <a16:creationId xmlns:a16="http://schemas.microsoft.com/office/drawing/2014/main" id="{5417F9BF-930B-EC41-8399-A85A698124A0}"/>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4549844" y="2707262"/>
            <a:ext cx="3650866" cy="2217600"/>
          </a:xfrm>
          <a:prstGeom prst="rect">
            <a:avLst/>
          </a:prstGeom>
        </p:spPr>
      </p:pic>
      <p:sp>
        <p:nvSpPr>
          <p:cNvPr id="76" name="Rectangle 75">
            <a:extLst>
              <a:ext uri="{FF2B5EF4-FFF2-40B4-BE49-F238E27FC236}">
                <a16:creationId xmlns:a16="http://schemas.microsoft.com/office/drawing/2014/main" id="{57E59A84-31AE-1C40-94A3-346574B1BF4A}"/>
              </a:ext>
            </a:extLst>
          </p:cNvPr>
          <p:cNvSpPr/>
          <p:nvPr/>
        </p:nvSpPr>
        <p:spPr>
          <a:xfrm>
            <a:off x="5042395" y="2791036"/>
            <a:ext cx="293670" cy="369332"/>
          </a:xfrm>
          <a:prstGeom prst="rect">
            <a:avLst/>
          </a:prstGeom>
        </p:spPr>
        <p:txBody>
          <a:bodyPr wrap="none">
            <a:spAutoFit/>
          </a:bodyPr>
          <a:lstStyle/>
          <a:p>
            <a:r>
              <a:rPr lang="en-US" b="1" dirty="0">
                <a:solidFill>
                  <a:srgbClr val="FFFF00"/>
                </a:solidFill>
              </a:rPr>
              <a:t>S</a:t>
            </a:r>
            <a:endParaRPr lang="en-US" dirty="0"/>
          </a:p>
        </p:txBody>
      </p:sp>
      <p:sp>
        <p:nvSpPr>
          <p:cNvPr id="77" name="Rectangle 76">
            <a:extLst>
              <a:ext uri="{FF2B5EF4-FFF2-40B4-BE49-F238E27FC236}">
                <a16:creationId xmlns:a16="http://schemas.microsoft.com/office/drawing/2014/main" id="{742FCEDE-111F-D845-A964-E1FD78430646}"/>
              </a:ext>
            </a:extLst>
          </p:cNvPr>
          <p:cNvSpPr/>
          <p:nvPr/>
        </p:nvSpPr>
        <p:spPr>
          <a:xfrm>
            <a:off x="6316408" y="3112214"/>
            <a:ext cx="293670" cy="369332"/>
          </a:xfrm>
          <a:prstGeom prst="rect">
            <a:avLst/>
          </a:prstGeom>
        </p:spPr>
        <p:txBody>
          <a:bodyPr wrap="none">
            <a:spAutoFit/>
          </a:bodyPr>
          <a:lstStyle/>
          <a:p>
            <a:r>
              <a:rPr lang="en-US" b="1" dirty="0">
                <a:solidFill>
                  <a:srgbClr val="FFFF00"/>
                </a:solidFill>
              </a:rPr>
              <a:t>S</a:t>
            </a:r>
            <a:endParaRPr lang="en-US" dirty="0"/>
          </a:p>
        </p:txBody>
      </p:sp>
      <p:sp>
        <p:nvSpPr>
          <p:cNvPr id="78" name="Rectangle 77">
            <a:extLst>
              <a:ext uri="{FF2B5EF4-FFF2-40B4-BE49-F238E27FC236}">
                <a16:creationId xmlns:a16="http://schemas.microsoft.com/office/drawing/2014/main" id="{3939C6CD-2D0C-2D4C-BD06-E446F64BCE0D}"/>
              </a:ext>
            </a:extLst>
          </p:cNvPr>
          <p:cNvSpPr/>
          <p:nvPr/>
        </p:nvSpPr>
        <p:spPr>
          <a:xfrm>
            <a:off x="5025686" y="3462343"/>
            <a:ext cx="293670" cy="369332"/>
          </a:xfrm>
          <a:prstGeom prst="rect">
            <a:avLst/>
          </a:prstGeom>
        </p:spPr>
        <p:txBody>
          <a:bodyPr wrap="none">
            <a:spAutoFit/>
          </a:bodyPr>
          <a:lstStyle/>
          <a:p>
            <a:r>
              <a:rPr lang="en-US" b="1" dirty="0">
                <a:solidFill>
                  <a:srgbClr val="FFFF00"/>
                </a:solidFill>
              </a:rPr>
              <a:t>S</a:t>
            </a:r>
            <a:endParaRPr lang="en-US" dirty="0"/>
          </a:p>
        </p:txBody>
      </p:sp>
      <p:sp>
        <p:nvSpPr>
          <p:cNvPr id="79" name="Rectangle 78">
            <a:extLst>
              <a:ext uri="{FF2B5EF4-FFF2-40B4-BE49-F238E27FC236}">
                <a16:creationId xmlns:a16="http://schemas.microsoft.com/office/drawing/2014/main" id="{E01D2591-7B93-7042-A505-000F54E0430E}"/>
              </a:ext>
            </a:extLst>
          </p:cNvPr>
          <p:cNvSpPr/>
          <p:nvPr/>
        </p:nvSpPr>
        <p:spPr>
          <a:xfrm>
            <a:off x="6502061" y="3481546"/>
            <a:ext cx="293670" cy="369332"/>
          </a:xfrm>
          <a:prstGeom prst="rect">
            <a:avLst/>
          </a:prstGeom>
        </p:spPr>
        <p:txBody>
          <a:bodyPr wrap="none">
            <a:spAutoFit/>
          </a:bodyPr>
          <a:lstStyle/>
          <a:p>
            <a:r>
              <a:rPr lang="en-US" b="1" dirty="0">
                <a:solidFill>
                  <a:srgbClr val="FFFF00"/>
                </a:solidFill>
              </a:rPr>
              <a:t>S</a:t>
            </a:r>
            <a:endParaRPr lang="en-US" dirty="0"/>
          </a:p>
        </p:txBody>
      </p:sp>
      <p:sp>
        <p:nvSpPr>
          <p:cNvPr id="80" name="Rectangle 79">
            <a:extLst>
              <a:ext uri="{FF2B5EF4-FFF2-40B4-BE49-F238E27FC236}">
                <a16:creationId xmlns:a16="http://schemas.microsoft.com/office/drawing/2014/main" id="{A01B7566-09B4-F24F-B70B-9C0DBD31F12C}"/>
              </a:ext>
            </a:extLst>
          </p:cNvPr>
          <p:cNvSpPr/>
          <p:nvPr/>
        </p:nvSpPr>
        <p:spPr>
          <a:xfrm>
            <a:off x="5211339" y="3821462"/>
            <a:ext cx="293670" cy="369332"/>
          </a:xfrm>
          <a:prstGeom prst="rect">
            <a:avLst/>
          </a:prstGeom>
        </p:spPr>
        <p:txBody>
          <a:bodyPr wrap="none">
            <a:spAutoFit/>
          </a:bodyPr>
          <a:lstStyle/>
          <a:p>
            <a:r>
              <a:rPr lang="en-US" b="1" dirty="0">
                <a:solidFill>
                  <a:srgbClr val="FFFF00"/>
                </a:solidFill>
              </a:rPr>
              <a:t>S</a:t>
            </a:r>
            <a:endParaRPr lang="en-US" dirty="0"/>
          </a:p>
        </p:txBody>
      </p:sp>
      <p:sp>
        <p:nvSpPr>
          <p:cNvPr id="81" name="Rectangle 80">
            <a:extLst>
              <a:ext uri="{FF2B5EF4-FFF2-40B4-BE49-F238E27FC236}">
                <a16:creationId xmlns:a16="http://schemas.microsoft.com/office/drawing/2014/main" id="{97CE35A5-904B-AA49-8050-C765D779C2AD}"/>
              </a:ext>
            </a:extLst>
          </p:cNvPr>
          <p:cNvSpPr/>
          <p:nvPr/>
        </p:nvSpPr>
        <p:spPr>
          <a:xfrm>
            <a:off x="5574461" y="3910018"/>
            <a:ext cx="293670" cy="369332"/>
          </a:xfrm>
          <a:prstGeom prst="rect">
            <a:avLst/>
          </a:prstGeom>
        </p:spPr>
        <p:txBody>
          <a:bodyPr wrap="none">
            <a:spAutoFit/>
          </a:bodyPr>
          <a:lstStyle/>
          <a:p>
            <a:r>
              <a:rPr lang="en-US" b="1" dirty="0">
                <a:solidFill>
                  <a:srgbClr val="FFFF00"/>
                </a:solidFill>
              </a:rPr>
              <a:t>S</a:t>
            </a:r>
            <a:endParaRPr lang="en-US" dirty="0"/>
          </a:p>
        </p:txBody>
      </p:sp>
      <p:sp>
        <p:nvSpPr>
          <p:cNvPr id="82" name="Rectangle 81">
            <a:extLst>
              <a:ext uri="{FF2B5EF4-FFF2-40B4-BE49-F238E27FC236}">
                <a16:creationId xmlns:a16="http://schemas.microsoft.com/office/drawing/2014/main" id="{6A350E8B-8AEE-F045-B10B-FBF6F26F9A33}"/>
              </a:ext>
            </a:extLst>
          </p:cNvPr>
          <p:cNvSpPr/>
          <p:nvPr/>
        </p:nvSpPr>
        <p:spPr>
          <a:xfrm>
            <a:off x="5937583" y="3850878"/>
            <a:ext cx="293670" cy="369332"/>
          </a:xfrm>
          <a:prstGeom prst="rect">
            <a:avLst/>
          </a:prstGeom>
        </p:spPr>
        <p:txBody>
          <a:bodyPr wrap="none">
            <a:spAutoFit/>
          </a:bodyPr>
          <a:lstStyle/>
          <a:p>
            <a:r>
              <a:rPr lang="en-US" b="1" dirty="0">
                <a:solidFill>
                  <a:srgbClr val="FFFF00"/>
                </a:solidFill>
              </a:rPr>
              <a:t>S</a:t>
            </a:r>
            <a:endParaRPr lang="en-US" dirty="0"/>
          </a:p>
        </p:txBody>
      </p:sp>
      <p:sp>
        <p:nvSpPr>
          <p:cNvPr id="83" name="Rectangle 82">
            <a:extLst>
              <a:ext uri="{FF2B5EF4-FFF2-40B4-BE49-F238E27FC236}">
                <a16:creationId xmlns:a16="http://schemas.microsoft.com/office/drawing/2014/main" id="{8528D4DC-86EA-134B-8E4D-50D04BDA9B9F}"/>
              </a:ext>
            </a:extLst>
          </p:cNvPr>
          <p:cNvSpPr/>
          <p:nvPr/>
        </p:nvSpPr>
        <p:spPr>
          <a:xfrm>
            <a:off x="6871195" y="3481811"/>
            <a:ext cx="293670" cy="369332"/>
          </a:xfrm>
          <a:prstGeom prst="rect">
            <a:avLst/>
          </a:prstGeom>
        </p:spPr>
        <p:txBody>
          <a:bodyPr wrap="none">
            <a:spAutoFit/>
          </a:bodyPr>
          <a:lstStyle/>
          <a:p>
            <a:r>
              <a:rPr lang="en-US" b="1" dirty="0">
                <a:solidFill>
                  <a:srgbClr val="FFFF00"/>
                </a:solidFill>
              </a:rPr>
              <a:t>S</a:t>
            </a:r>
            <a:endParaRPr lang="en-US" dirty="0"/>
          </a:p>
        </p:txBody>
      </p:sp>
      <p:sp>
        <p:nvSpPr>
          <p:cNvPr id="84" name="Rectangle 83">
            <a:extLst>
              <a:ext uri="{FF2B5EF4-FFF2-40B4-BE49-F238E27FC236}">
                <a16:creationId xmlns:a16="http://schemas.microsoft.com/office/drawing/2014/main" id="{E0EBB895-0EF4-3946-A34E-F48871FB8F84}"/>
              </a:ext>
            </a:extLst>
          </p:cNvPr>
          <p:cNvSpPr/>
          <p:nvPr/>
        </p:nvSpPr>
        <p:spPr>
          <a:xfrm>
            <a:off x="6882415" y="4484772"/>
            <a:ext cx="282450" cy="369332"/>
          </a:xfrm>
          <a:prstGeom prst="rect">
            <a:avLst/>
          </a:prstGeom>
        </p:spPr>
        <p:txBody>
          <a:bodyPr wrap="none">
            <a:spAutoFit/>
          </a:bodyPr>
          <a:lstStyle/>
          <a:p>
            <a:r>
              <a:rPr lang="en-US" b="1" dirty="0">
                <a:solidFill>
                  <a:srgbClr val="FFC000"/>
                </a:solidFill>
              </a:rPr>
              <a:t>L</a:t>
            </a:r>
            <a:endParaRPr lang="en-US" dirty="0"/>
          </a:p>
        </p:txBody>
      </p:sp>
      <p:sp>
        <p:nvSpPr>
          <p:cNvPr id="85" name="Rectangle 84">
            <a:extLst>
              <a:ext uri="{FF2B5EF4-FFF2-40B4-BE49-F238E27FC236}">
                <a16:creationId xmlns:a16="http://schemas.microsoft.com/office/drawing/2014/main" id="{3A214500-92DC-9747-9BA5-D00D4B871730}"/>
              </a:ext>
            </a:extLst>
          </p:cNvPr>
          <p:cNvSpPr/>
          <p:nvPr/>
        </p:nvSpPr>
        <p:spPr>
          <a:xfrm>
            <a:off x="6342246" y="4505965"/>
            <a:ext cx="282450" cy="369332"/>
          </a:xfrm>
          <a:prstGeom prst="rect">
            <a:avLst/>
          </a:prstGeom>
        </p:spPr>
        <p:txBody>
          <a:bodyPr wrap="none">
            <a:spAutoFit/>
          </a:bodyPr>
          <a:lstStyle/>
          <a:p>
            <a:r>
              <a:rPr lang="en-US" b="1" dirty="0">
                <a:solidFill>
                  <a:srgbClr val="FFC000"/>
                </a:solidFill>
              </a:rPr>
              <a:t>L</a:t>
            </a:r>
            <a:endParaRPr lang="en-US" dirty="0"/>
          </a:p>
        </p:txBody>
      </p:sp>
      <p:sp>
        <p:nvSpPr>
          <p:cNvPr id="86" name="Rectangle 85">
            <a:extLst>
              <a:ext uri="{FF2B5EF4-FFF2-40B4-BE49-F238E27FC236}">
                <a16:creationId xmlns:a16="http://schemas.microsoft.com/office/drawing/2014/main" id="{FE40EEC8-2610-3742-9384-79B14628F289}"/>
              </a:ext>
            </a:extLst>
          </p:cNvPr>
          <p:cNvSpPr/>
          <p:nvPr/>
        </p:nvSpPr>
        <p:spPr>
          <a:xfrm>
            <a:off x="5000662" y="4174587"/>
            <a:ext cx="282450" cy="369332"/>
          </a:xfrm>
          <a:prstGeom prst="rect">
            <a:avLst/>
          </a:prstGeom>
        </p:spPr>
        <p:txBody>
          <a:bodyPr wrap="none">
            <a:spAutoFit/>
          </a:bodyPr>
          <a:lstStyle/>
          <a:p>
            <a:r>
              <a:rPr lang="en-US" b="1" dirty="0">
                <a:solidFill>
                  <a:srgbClr val="FFC000"/>
                </a:solidFill>
              </a:rPr>
              <a:t>L</a:t>
            </a:r>
            <a:endParaRPr lang="en-US" dirty="0"/>
          </a:p>
        </p:txBody>
      </p:sp>
      <p:sp>
        <p:nvSpPr>
          <p:cNvPr id="87" name="Rectangle 86">
            <a:extLst>
              <a:ext uri="{FF2B5EF4-FFF2-40B4-BE49-F238E27FC236}">
                <a16:creationId xmlns:a16="http://schemas.microsoft.com/office/drawing/2014/main" id="{967A55DE-2284-7E4D-BF65-54C49E7CF045}"/>
              </a:ext>
            </a:extLst>
          </p:cNvPr>
          <p:cNvSpPr/>
          <p:nvPr/>
        </p:nvSpPr>
        <p:spPr>
          <a:xfrm>
            <a:off x="6331674" y="3054566"/>
            <a:ext cx="330540" cy="369332"/>
          </a:xfrm>
          <a:prstGeom prst="rect">
            <a:avLst/>
          </a:prstGeom>
        </p:spPr>
        <p:txBody>
          <a:bodyPr wrap="none">
            <a:spAutoFit/>
          </a:bodyPr>
          <a:lstStyle/>
          <a:p>
            <a:r>
              <a:rPr lang="en-US" b="1" dirty="0">
                <a:solidFill>
                  <a:srgbClr val="FF0000"/>
                </a:solidFill>
              </a:rPr>
              <a:t>D</a:t>
            </a:r>
            <a:endParaRPr lang="en-US" dirty="0">
              <a:solidFill>
                <a:srgbClr val="FF0000"/>
              </a:solidFill>
            </a:endParaRPr>
          </a:p>
        </p:txBody>
      </p:sp>
      <p:sp>
        <p:nvSpPr>
          <p:cNvPr id="88" name="Rectangle 87">
            <a:extLst>
              <a:ext uri="{FF2B5EF4-FFF2-40B4-BE49-F238E27FC236}">
                <a16:creationId xmlns:a16="http://schemas.microsoft.com/office/drawing/2014/main" id="{067E1315-01FF-8E4D-A460-A9521BC58B90}"/>
              </a:ext>
            </a:extLst>
          </p:cNvPr>
          <p:cNvSpPr/>
          <p:nvPr/>
        </p:nvSpPr>
        <p:spPr>
          <a:xfrm>
            <a:off x="6459426" y="3566066"/>
            <a:ext cx="330540" cy="369332"/>
          </a:xfrm>
          <a:prstGeom prst="rect">
            <a:avLst/>
          </a:prstGeom>
        </p:spPr>
        <p:txBody>
          <a:bodyPr wrap="none">
            <a:spAutoFit/>
          </a:bodyPr>
          <a:lstStyle/>
          <a:p>
            <a:r>
              <a:rPr lang="en-US" b="1" dirty="0">
                <a:solidFill>
                  <a:srgbClr val="FF0000"/>
                </a:solidFill>
              </a:rPr>
              <a:t>D</a:t>
            </a:r>
            <a:endParaRPr lang="en-US" dirty="0">
              <a:solidFill>
                <a:srgbClr val="FF0000"/>
              </a:solidFill>
            </a:endParaRPr>
          </a:p>
        </p:txBody>
      </p:sp>
      <p:sp>
        <p:nvSpPr>
          <p:cNvPr id="89" name="Rectangle 88">
            <a:extLst>
              <a:ext uri="{FF2B5EF4-FFF2-40B4-BE49-F238E27FC236}">
                <a16:creationId xmlns:a16="http://schemas.microsoft.com/office/drawing/2014/main" id="{1050F8C9-E76F-994B-BF06-9003BC3AE8D7}"/>
              </a:ext>
            </a:extLst>
          </p:cNvPr>
          <p:cNvSpPr/>
          <p:nvPr/>
        </p:nvSpPr>
        <p:spPr>
          <a:xfrm>
            <a:off x="6810349" y="3540647"/>
            <a:ext cx="330540" cy="369332"/>
          </a:xfrm>
          <a:prstGeom prst="rect">
            <a:avLst/>
          </a:prstGeom>
        </p:spPr>
        <p:txBody>
          <a:bodyPr wrap="none">
            <a:spAutoFit/>
          </a:bodyPr>
          <a:lstStyle/>
          <a:p>
            <a:r>
              <a:rPr lang="en-US" b="1" dirty="0">
                <a:solidFill>
                  <a:srgbClr val="FF0000"/>
                </a:solidFill>
              </a:rPr>
              <a:t>D</a:t>
            </a:r>
            <a:endParaRPr lang="en-US" dirty="0">
              <a:solidFill>
                <a:srgbClr val="FF0000"/>
              </a:solidFill>
            </a:endParaRPr>
          </a:p>
        </p:txBody>
      </p:sp>
      <p:sp>
        <p:nvSpPr>
          <p:cNvPr id="90" name="Rectangle 89">
            <a:extLst>
              <a:ext uri="{FF2B5EF4-FFF2-40B4-BE49-F238E27FC236}">
                <a16:creationId xmlns:a16="http://schemas.microsoft.com/office/drawing/2014/main" id="{2B18358B-3536-9B40-92B0-DC50B612AA93}"/>
              </a:ext>
            </a:extLst>
          </p:cNvPr>
          <p:cNvSpPr/>
          <p:nvPr/>
        </p:nvSpPr>
        <p:spPr>
          <a:xfrm>
            <a:off x="5953425" y="3788587"/>
            <a:ext cx="330540" cy="369332"/>
          </a:xfrm>
          <a:prstGeom prst="rect">
            <a:avLst/>
          </a:prstGeom>
        </p:spPr>
        <p:txBody>
          <a:bodyPr wrap="none">
            <a:spAutoFit/>
          </a:bodyPr>
          <a:lstStyle/>
          <a:p>
            <a:r>
              <a:rPr lang="en-US" b="1" dirty="0">
                <a:solidFill>
                  <a:srgbClr val="FF0000"/>
                </a:solidFill>
              </a:rPr>
              <a:t>D</a:t>
            </a:r>
            <a:endParaRPr lang="en-US" dirty="0">
              <a:solidFill>
                <a:srgbClr val="FF0000"/>
              </a:solidFill>
            </a:endParaRPr>
          </a:p>
        </p:txBody>
      </p:sp>
      <p:sp>
        <p:nvSpPr>
          <p:cNvPr id="91" name="Rectangle 90">
            <a:extLst>
              <a:ext uri="{FF2B5EF4-FFF2-40B4-BE49-F238E27FC236}">
                <a16:creationId xmlns:a16="http://schemas.microsoft.com/office/drawing/2014/main" id="{5D5AF2BA-11D5-C844-9268-2B99DDBDCEDD}"/>
              </a:ext>
            </a:extLst>
          </p:cNvPr>
          <p:cNvSpPr/>
          <p:nvPr/>
        </p:nvSpPr>
        <p:spPr>
          <a:xfrm>
            <a:off x="5598381" y="3831675"/>
            <a:ext cx="330540" cy="369332"/>
          </a:xfrm>
          <a:prstGeom prst="rect">
            <a:avLst/>
          </a:prstGeom>
        </p:spPr>
        <p:txBody>
          <a:bodyPr wrap="none">
            <a:spAutoFit/>
          </a:bodyPr>
          <a:lstStyle/>
          <a:p>
            <a:r>
              <a:rPr lang="en-US" b="1" dirty="0">
                <a:solidFill>
                  <a:srgbClr val="FF0000"/>
                </a:solidFill>
              </a:rPr>
              <a:t>D</a:t>
            </a:r>
            <a:endParaRPr lang="en-US" dirty="0">
              <a:solidFill>
                <a:srgbClr val="FF0000"/>
              </a:solidFill>
            </a:endParaRPr>
          </a:p>
        </p:txBody>
      </p:sp>
      <p:sp>
        <p:nvSpPr>
          <p:cNvPr id="92" name="Rectangle 91">
            <a:extLst>
              <a:ext uri="{FF2B5EF4-FFF2-40B4-BE49-F238E27FC236}">
                <a16:creationId xmlns:a16="http://schemas.microsoft.com/office/drawing/2014/main" id="{DE4FD762-1CAE-C84C-B803-4F3F86F0C722}"/>
              </a:ext>
            </a:extLst>
          </p:cNvPr>
          <p:cNvSpPr/>
          <p:nvPr/>
        </p:nvSpPr>
        <p:spPr>
          <a:xfrm>
            <a:off x="5245404" y="3754176"/>
            <a:ext cx="330540" cy="369332"/>
          </a:xfrm>
          <a:prstGeom prst="rect">
            <a:avLst/>
          </a:prstGeom>
        </p:spPr>
        <p:txBody>
          <a:bodyPr wrap="none">
            <a:spAutoFit/>
          </a:bodyPr>
          <a:lstStyle/>
          <a:p>
            <a:r>
              <a:rPr lang="en-US" b="1" dirty="0">
                <a:solidFill>
                  <a:srgbClr val="FF0000"/>
                </a:solidFill>
              </a:rPr>
              <a:t>D</a:t>
            </a:r>
            <a:endParaRPr lang="en-US" dirty="0">
              <a:solidFill>
                <a:srgbClr val="FF0000"/>
              </a:solidFill>
            </a:endParaRPr>
          </a:p>
        </p:txBody>
      </p:sp>
      <p:sp>
        <p:nvSpPr>
          <p:cNvPr id="93" name="Rectangle 92">
            <a:extLst>
              <a:ext uri="{FF2B5EF4-FFF2-40B4-BE49-F238E27FC236}">
                <a16:creationId xmlns:a16="http://schemas.microsoft.com/office/drawing/2014/main" id="{34E5DD68-D04A-954F-AF80-597D49796879}"/>
              </a:ext>
            </a:extLst>
          </p:cNvPr>
          <p:cNvSpPr/>
          <p:nvPr/>
        </p:nvSpPr>
        <p:spPr>
          <a:xfrm>
            <a:off x="6439560" y="4114813"/>
            <a:ext cx="330540" cy="369332"/>
          </a:xfrm>
          <a:prstGeom prst="rect">
            <a:avLst/>
          </a:prstGeom>
        </p:spPr>
        <p:txBody>
          <a:bodyPr wrap="none">
            <a:spAutoFit/>
          </a:bodyPr>
          <a:lstStyle/>
          <a:p>
            <a:r>
              <a:rPr lang="en-US" b="1" dirty="0">
                <a:solidFill>
                  <a:srgbClr val="FF0000"/>
                </a:solidFill>
              </a:rPr>
              <a:t>D</a:t>
            </a:r>
            <a:endParaRPr lang="en-US" dirty="0">
              <a:solidFill>
                <a:srgbClr val="FF0000"/>
              </a:solidFill>
            </a:endParaRPr>
          </a:p>
        </p:txBody>
      </p:sp>
      <p:sp>
        <p:nvSpPr>
          <p:cNvPr id="94" name="Rectangle 93">
            <a:extLst>
              <a:ext uri="{FF2B5EF4-FFF2-40B4-BE49-F238E27FC236}">
                <a16:creationId xmlns:a16="http://schemas.microsoft.com/office/drawing/2014/main" id="{F98BBFD9-5F1B-C14E-8047-1DDA2C1B5BF4}"/>
              </a:ext>
            </a:extLst>
          </p:cNvPr>
          <p:cNvSpPr/>
          <p:nvPr/>
        </p:nvSpPr>
        <p:spPr>
          <a:xfrm>
            <a:off x="5052748" y="3522502"/>
            <a:ext cx="282450" cy="369332"/>
          </a:xfrm>
          <a:prstGeom prst="rect">
            <a:avLst/>
          </a:prstGeom>
        </p:spPr>
        <p:txBody>
          <a:bodyPr wrap="none">
            <a:spAutoFit/>
          </a:bodyPr>
          <a:lstStyle/>
          <a:p>
            <a:r>
              <a:rPr lang="en-US" b="1" dirty="0">
                <a:solidFill>
                  <a:srgbClr val="FFC000"/>
                </a:solidFill>
              </a:rPr>
              <a:t>L</a:t>
            </a:r>
            <a:endParaRPr lang="en-US" dirty="0"/>
          </a:p>
        </p:txBody>
      </p:sp>
      <p:sp>
        <p:nvSpPr>
          <p:cNvPr id="95" name="Rectangle 94">
            <a:extLst>
              <a:ext uri="{FF2B5EF4-FFF2-40B4-BE49-F238E27FC236}">
                <a16:creationId xmlns:a16="http://schemas.microsoft.com/office/drawing/2014/main" id="{99DF9573-67B2-E04F-B255-76AA92F51EFB}"/>
              </a:ext>
            </a:extLst>
          </p:cNvPr>
          <p:cNvSpPr/>
          <p:nvPr/>
        </p:nvSpPr>
        <p:spPr>
          <a:xfrm>
            <a:off x="5018994" y="4249584"/>
            <a:ext cx="330540" cy="369332"/>
          </a:xfrm>
          <a:prstGeom prst="rect">
            <a:avLst/>
          </a:prstGeom>
        </p:spPr>
        <p:txBody>
          <a:bodyPr wrap="none">
            <a:spAutoFit/>
          </a:bodyPr>
          <a:lstStyle/>
          <a:p>
            <a:r>
              <a:rPr lang="en-US" b="1" dirty="0">
                <a:solidFill>
                  <a:srgbClr val="FF0000"/>
                </a:solidFill>
              </a:rPr>
              <a:t>D</a:t>
            </a:r>
            <a:endParaRPr lang="en-US" dirty="0">
              <a:solidFill>
                <a:srgbClr val="FF0000"/>
              </a:solidFill>
            </a:endParaRPr>
          </a:p>
        </p:txBody>
      </p:sp>
      <p:sp>
        <p:nvSpPr>
          <p:cNvPr id="96" name="Rectangle 95">
            <a:extLst>
              <a:ext uri="{FF2B5EF4-FFF2-40B4-BE49-F238E27FC236}">
                <a16:creationId xmlns:a16="http://schemas.microsoft.com/office/drawing/2014/main" id="{B033C5D7-4031-E849-A5FA-FED34A00EC3C}"/>
              </a:ext>
            </a:extLst>
          </p:cNvPr>
          <p:cNvSpPr/>
          <p:nvPr/>
        </p:nvSpPr>
        <p:spPr>
          <a:xfrm>
            <a:off x="5075724" y="2824933"/>
            <a:ext cx="282450" cy="369332"/>
          </a:xfrm>
          <a:prstGeom prst="rect">
            <a:avLst/>
          </a:prstGeom>
        </p:spPr>
        <p:txBody>
          <a:bodyPr wrap="none">
            <a:spAutoFit/>
          </a:bodyPr>
          <a:lstStyle/>
          <a:p>
            <a:r>
              <a:rPr lang="en-US" b="1" dirty="0">
                <a:solidFill>
                  <a:srgbClr val="FFC000"/>
                </a:solidFill>
              </a:rPr>
              <a:t>L</a:t>
            </a:r>
            <a:endParaRPr lang="en-US" dirty="0"/>
          </a:p>
        </p:txBody>
      </p:sp>
      <p:sp>
        <p:nvSpPr>
          <p:cNvPr id="97" name="Rectangle 96">
            <a:extLst>
              <a:ext uri="{FF2B5EF4-FFF2-40B4-BE49-F238E27FC236}">
                <a16:creationId xmlns:a16="http://schemas.microsoft.com/office/drawing/2014/main" id="{08179383-84DB-2B4F-8F43-1AE58C5EEF15}"/>
              </a:ext>
            </a:extLst>
          </p:cNvPr>
          <p:cNvSpPr/>
          <p:nvPr/>
        </p:nvSpPr>
        <p:spPr>
          <a:xfrm>
            <a:off x="5200318" y="2789068"/>
            <a:ext cx="293670" cy="369332"/>
          </a:xfrm>
          <a:prstGeom prst="rect">
            <a:avLst/>
          </a:prstGeom>
        </p:spPr>
        <p:txBody>
          <a:bodyPr wrap="none">
            <a:spAutoFit/>
          </a:bodyPr>
          <a:lstStyle/>
          <a:p>
            <a:r>
              <a:rPr lang="en-US" b="1" dirty="0">
                <a:solidFill>
                  <a:srgbClr val="FFFF00"/>
                </a:solidFill>
              </a:rPr>
              <a:t>S</a:t>
            </a:r>
            <a:endParaRPr lang="en-US" dirty="0"/>
          </a:p>
        </p:txBody>
      </p:sp>
      <p:sp>
        <p:nvSpPr>
          <p:cNvPr id="98" name="Rectangle 97">
            <a:extLst>
              <a:ext uri="{FF2B5EF4-FFF2-40B4-BE49-F238E27FC236}">
                <a16:creationId xmlns:a16="http://schemas.microsoft.com/office/drawing/2014/main" id="{6600E56F-DD12-2A44-A4F6-528B03B0A935}"/>
              </a:ext>
            </a:extLst>
          </p:cNvPr>
          <p:cNvSpPr/>
          <p:nvPr/>
        </p:nvSpPr>
        <p:spPr>
          <a:xfrm>
            <a:off x="5243197" y="2820127"/>
            <a:ext cx="282450" cy="369332"/>
          </a:xfrm>
          <a:prstGeom prst="rect">
            <a:avLst/>
          </a:prstGeom>
        </p:spPr>
        <p:txBody>
          <a:bodyPr wrap="none">
            <a:spAutoFit/>
          </a:bodyPr>
          <a:lstStyle/>
          <a:p>
            <a:r>
              <a:rPr lang="en-US" b="1" dirty="0">
                <a:solidFill>
                  <a:srgbClr val="FFC000"/>
                </a:solidFill>
              </a:rPr>
              <a:t>L</a:t>
            </a:r>
            <a:endParaRPr lang="en-US" dirty="0"/>
          </a:p>
        </p:txBody>
      </p:sp>
      <p:sp>
        <p:nvSpPr>
          <p:cNvPr id="99" name="Rectangle 98">
            <a:extLst>
              <a:ext uri="{FF2B5EF4-FFF2-40B4-BE49-F238E27FC236}">
                <a16:creationId xmlns:a16="http://schemas.microsoft.com/office/drawing/2014/main" id="{FC3ABDA8-EA51-A14D-9C5A-05DE9C1AC96C}"/>
              </a:ext>
            </a:extLst>
          </p:cNvPr>
          <p:cNvSpPr/>
          <p:nvPr/>
        </p:nvSpPr>
        <p:spPr>
          <a:xfrm>
            <a:off x="5798343" y="3343965"/>
            <a:ext cx="293670" cy="369332"/>
          </a:xfrm>
          <a:prstGeom prst="rect">
            <a:avLst/>
          </a:prstGeom>
        </p:spPr>
        <p:txBody>
          <a:bodyPr wrap="none">
            <a:spAutoFit/>
          </a:bodyPr>
          <a:lstStyle/>
          <a:p>
            <a:r>
              <a:rPr lang="en-US" b="1" dirty="0">
                <a:solidFill>
                  <a:srgbClr val="FFFF00"/>
                </a:solidFill>
              </a:rPr>
              <a:t>S</a:t>
            </a:r>
            <a:endParaRPr lang="en-US" dirty="0"/>
          </a:p>
        </p:txBody>
      </p:sp>
      <p:sp>
        <p:nvSpPr>
          <p:cNvPr id="100" name="Rectangle 99">
            <a:extLst>
              <a:ext uri="{FF2B5EF4-FFF2-40B4-BE49-F238E27FC236}">
                <a16:creationId xmlns:a16="http://schemas.microsoft.com/office/drawing/2014/main" id="{DA6F1517-E313-BC4D-9716-E38C1F53D3F9}"/>
              </a:ext>
            </a:extLst>
          </p:cNvPr>
          <p:cNvSpPr/>
          <p:nvPr/>
        </p:nvSpPr>
        <p:spPr>
          <a:xfrm>
            <a:off x="5741708" y="3422308"/>
            <a:ext cx="330540" cy="369332"/>
          </a:xfrm>
          <a:prstGeom prst="rect">
            <a:avLst/>
          </a:prstGeom>
        </p:spPr>
        <p:txBody>
          <a:bodyPr wrap="none">
            <a:spAutoFit/>
          </a:bodyPr>
          <a:lstStyle/>
          <a:p>
            <a:r>
              <a:rPr lang="en-US" b="1" dirty="0">
                <a:solidFill>
                  <a:srgbClr val="FF0000"/>
                </a:solidFill>
              </a:rPr>
              <a:t>D</a:t>
            </a:r>
            <a:endParaRPr lang="en-US" dirty="0">
              <a:solidFill>
                <a:srgbClr val="FF0000"/>
              </a:solidFill>
            </a:endParaRPr>
          </a:p>
        </p:txBody>
      </p:sp>
      <p:sp>
        <p:nvSpPr>
          <p:cNvPr id="101" name="Rectangle 100">
            <a:extLst>
              <a:ext uri="{FF2B5EF4-FFF2-40B4-BE49-F238E27FC236}">
                <a16:creationId xmlns:a16="http://schemas.microsoft.com/office/drawing/2014/main" id="{20B454F0-D8F8-394B-974A-314FC2A8548C}"/>
              </a:ext>
            </a:extLst>
          </p:cNvPr>
          <p:cNvSpPr/>
          <p:nvPr/>
        </p:nvSpPr>
        <p:spPr>
          <a:xfrm>
            <a:off x="7490862" y="3099711"/>
            <a:ext cx="330540" cy="369332"/>
          </a:xfrm>
          <a:prstGeom prst="rect">
            <a:avLst/>
          </a:prstGeom>
        </p:spPr>
        <p:txBody>
          <a:bodyPr wrap="none">
            <a:spAutoFit/>
          </a:bodyPr>
          <a:lstStyle/>
          <a:p>
            <a:r>
              <a:rPr lang="en-US" b="1" dirty="0">
                <a:solidFill>
                  <a:srgbClr val="FF0000"/>
                </a:solidFill>
              </a:rPr>
              <a:t>D</a:t>
            </a:r>
            <a:endParaRPr lang="en-US" dirty="0">
              <a:solidFill>
                <a:srgbClr val="FF0000"/>
              </a:solidFill>
            </a:endParaRPr>
          </a:p>
        </p:txBody>
      </p:sp>
      <p:sp>
        <p:nvSpPr>
          <p:cNvPr id="102" name="Rectangle 101">
            <a:extLst>
              <a:ext uri="{FF2B5EF4-FFF2-40B4-BE49-F238E27FC236}">
                <a16:creationId xmlns:a16="http://schemas.microsoft.com/office/drawing/2014/main" id="{C06290B6-C934-AA44-ADD9-E0B86A956A6B}"/>
              </a:ext>
            </a:extLst>
          </p:cNvPr>
          <p:cNvSpPr/>
          <p:nvPr/>
        </p:nvSpPr>
        <p:spPr>
          <a:xfrm>
            <a:off x="7475104" y="4174587"/>
            <a:ext cx="330540" cy="369332"/>
          </a:xfrm>
          <a:prstGeom prst="rect">
            <a:avLst/>
          </a:prstGeom>
        </p:spPr>
        <p:txBody>
          <a:bodyPr wrap="none">
            <a:spAutoFit/>
          </a:bodyPr>
          <a:lstStyle/>
          <a:p>
            <a:r>
              <a:rPr lang="en-US" b="1" dirty="0">
                <a:solidFill>
                  <a:srgbClr val="FF0000"/>
                </a:solidFill>
              </a:rPr>
              <a:t>D</a:t>
            </a:r>
            <a:endParaRPr lang="en-US" dirty="0">
              <a:solidFill>
                <a:srgbClr val="FF0000"/>
              </a:solidFill>
            </a:endParaRPr>
          </a:p>
        </p:txBody>
      </p:sp>
      <p:sp>
        <p:nvSpPr>
          <p:cNvPr id="103" name="Rectangle 102">
            <a:extLst>
              <a:ext uri="{FF2B5EF4-FFF2-40B4-BE49-F238E27FC236}">
                <a16:creationId xmlns:a16="http://schemas.microsoft.com/office/drawing/2014/main" id="{392A9827-114F-6C48-A951-EE6054DA3B3B}"/>
              </a:ext>
            </a:extLst>
          </p:cNvPr>
          <p:cNvSpPr/>
          <p:nvPr/>
        </p:nvSpPr>
        <p:spPr>
          <a:xfrm>
            <a:off x="7122752" y="4176265"/>
            <a:ext cx="330540" cy="369332"/>
          </a:xfrm>
          <a:prstGeom prst="rect">
            <a:avLst/>
          </a:prstGeom>
        </p:spPr>
        <p:txBody>
          <a:bodyPr wrap="none">
            <a:spAutoFit/>
          </a:bodyPr>
          <a:lstStyle/>
          <a:p>
            <a:r>
              <a:rPr lang="en-US" b="1" dirty="0">
                <a:solidFill>
                  <a:srgbClr val="FF0000"/>
                </a:solidFill>
              </a:rPr>
              <a:t>D</a:t>
            </a:r>
            <a:endParaRPr lang="en-US" dirty="0">
              <a:solidFill>
                <a:srgbClr val="FF0000"/>
              </a:solidFill>
            </a:endParaRPr>
          </a:p>
        </p:txBody>
      </p:sp>
      <p:sp>
        <p:nvSpPr>
          <p:cNvPr id="104" name="Rectangle 103">
            <a:extLst>
              <a:ext uri="{FF2B5EF4-FFF2-40B4-BE49-F238E27FC236}">
                <a16:creationId xmlns:a16="http://schemas.microsoft.com/office/drawing/2014/main" id="{B6F39406-0746-984D-B9F8-73542BF82EDC}"/>
              </a:ext>
            </a:extLst>
          </p:cNvPr>
          <p:cNvSpPr/>
          <p:nvPr/>
        </p:nvSpPr>
        <p:spPr>
          <a:xfrm>
            <a:off x="6757907" y="4172921"/>
            <a:ext cx="330540" cy="369332"/>
          </a:xfrm>
          <a:prstGeom prst="rect">
            <a:avLst/>
          </a:prstGeom>
        </p:spPr>
        <p:txBody>
          <a:bodyPr wrap="none">
            <a:spAutoFit/>
          </a:bodyPr>
          <a:lstStyle/>
          <a:p>
            <a:r>
              <a:rPr lang="en-US" b="1" dirty="0">
                <a:solidFill>
                  <a:srgbClr val="FF0000"/>
                </a:solidFill>
              </a:rPr>
              <a:t>D</a:t>
            </a:r>
            <a:endParaRPr lang="en-US" dirty="0">
              <a:solidFill>
                <a:srgbClr val="FF0000"/>
              </a:solidFill>
            </a:endParaRPr>
          </a:p>
        </p:txBody>
      </p:sp>
      <p:sp>
        <p:nvSpPr>
          <p:cNvPr id="105" name="Rectangle 104">
            <a:extLst>
              <a:ext uri="{FF2B5EF4-FFF2-40B4-BE49-F238E27FC236}">
                <a16:creationId xmlns:a16="http://schemas.microsoft.com/office/drawing/2014/main" id="{015C7B7D-0461-3F4C-9EC0-26FCDFE98819}"/>
              </a:ext>
            </a:extLst>
          </p:cNvPr>
          <p:cNvSpPr/>
          <p:nvPr/>
        </p:nvSpPr>
        <p:spPr>
          <a:xfrm>
            <a:off x="8197869" y="1012600"/>
            <a:ext cx="857506" cy="646331"/>
          </a:xfrm>
          <a:prstGeom prst="rect">
            <a:avLst/>
          </a:prstGeom>
        </p:spPr>
        <p:txBody>
          <a:bodyPr wrap="square">
            <a:spAutoFit/>
          </a:bodyPr>
          <a:lstStyle/>
          <a:p>
            <a:r>
              <a:rPr lang="en-US" dirty="0"/>
              <a:t>1000 Pa</a:t>
            </a:r>
          </a:p>
        </p:txBody>
      </p:sp>
      <p:sp>
        <p:nvSpPr>
          <p:cNvPr id="106" name="Rectangle 105">
            <a:extLst>
              <a:ext uri="{FF2B5EF4-FFF2-40B4-BE49-F238E27FC236}">
                <a16:creationId xmlns:a16="http://schemas.microsoft.com/office/drawing/2014/main" id="{96304A49-9F1A-314F-8DA6-3DA80910E87D}"/>
              </a:ext>
            </a:extLst>
          </p:cNvPr>
          <p:cNvSpPr/>
          <p:nvPr/>
        </p:nvSpPr>
        <p:spPr>
          <a:xfrm>
            <a:off x="160618" y="3296880"/>
            <a:ext cx="857506" cy="646331"/>
          </a:xfrm>
          <a:prstGeom prst="rect">
            <a:avLst/>
          </a:prstGeom>
        </p:spPr>
        <p:txBody>
          <a:bodyPr wrap="square">
            <a:spAutoFit/>
          </a:bodyPr>
          <a:lstStyle/>
          <a:p>
            <a:r>
              <a:rPr lang="en-US" dirty="0"/>
              <a:t>2400 Pa</a:t>
            </a:r>
          </a:p>
        </p:txBody>
      </p:sp>
      <p:sp>
        <p:nvSpPr>
          <p:cNvPr id="107" name="Rectangle 106">
            <a:extLst>
              <a:ext uri="{FF2B5EF4-FFF2-40B4-BE49-F238E27FC236}">
                <a16:creationId xmlns:a16="http://schemas.microsoft.com/office/drawing/2014/main" id="{300C3725-E8F2-7E47-8D45-EC4694917280}"/>
              </a:ext>
            </a:extLst>
          </p:cNvPr>
          <p:cNvSpPr/>
          <p:nvPr/>
        </p:nvSpPr>
        <p:spPr>
          <a:xfrm>
            <a:off x="8211030" y="3217481"/>
            <a:ext cx="857506" cy="646331"/>
          </a:xfrm>
          <a:prstGeom prst="rect">
            <a:avLst/>
          </a:prstGeom>
        </p:spPr>
        <p:txBody>
          <a:bodyPr wrap="square">
            <a:spAutoFit/>
          </a:bodyPr>
          <a:lstStyle/>
          <a:p>
            <a:r>
              <a:rPr lang="en-US" dirty="0"/>
              <a:t>5600 Pa</a:t>
            </a:r>
          </a:p>
        </p:txBody>
      </p:sp>
      <p:sp>
        <p:nvSpPr>
          <p:cNvPr id="108" name="Rectangle 107">
            <a:extLst>
              <a:ext uri="{FF2B5EF4-FFF2-40B4-BE49-F238E27FC236}">
                <a16:creationId xmlns:a16="http://schemas.microsoft.com/office/drawing/2014/main" id="{C048EFDF-4B09-BA47-A8A1-7F4013B61304}"/>
              </a:ext>
            </a:extLst>
          </p:cNvPr>
          <p:cNvSpPr/>
          <p:nvPr/>
        </p:nvSpPr>
        <p:spPr>
          <a:xfrm>
            <a:off x="7789833" y="4607372"/>
            <a:ext cx="330540" cy="369332"/>
          </a:xfrm>
          <a:prstGeom prst="rect">
            <a:avLst/>
          </a:prstGeom>
        </p:spPr>
        <p:txBody>
          <a:bodyPr wrap="none">
            <a:spAutoFit/>
          </a:bodyPr>
          <a:lstStyle/>
          <a:p>
            <a:r>
              <a:rPr lang="en-US" b="1" dirty="0">
                <a:solidFill>
                  <a:srgbClr val="FF0000"/>
                </a:solidFill>
              </a:rPr>
              <a:t>D</a:t>
            </a:r>
            <a:endParaRPr lang="en-US" dirty="0">
              <a:solidFill>
                <a:srgbClr val="FF0000"/>
              </a:solidFill>
            </a:endParaRPr>
          </a:p>
        </p:txBody>
      </p:sp>
      <p:pic>
        <p:nvPicPr>
          <p:cNvPr id="2" name="Audio 1">
            <a:hlinkClick r:id="" action="ppaction://media"/>
            <a:extLst>
              <a:ext uri="{FF2B5EF4-FFF2-40B4-BE49-F238E27FC236}">
                <a16:creationId xmlns:a16="http://schemas.microsoft.com/office/drawing/2014/main" id="{7B22F5A4-23C6-3846-8878-A064F7748D9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178800" y="4178300"/>
            <a:ext cx="812800" cy="812800"/>
          </a:xfrm>
          <a:prstGeom prst="rect">
            <a:avLst/>
          </a:prstGeom>
        </p:spPr>
      </p:pic>
    </p:spTree>
    <p:extLst>
      <p:ext uri="{BB962C8B-B14F-4D97-AF65-F5344CB8AC3E}">
        <p14:creationId xmlns:p14="http://schemas.microsoft.com/office/powerpoint/2010/main" val="2633653274"/>
      </p:ext>
    </p:extLst>
  </p:cSld>
  <p:clrMapOvr>
    <a:masterClrMapping/>
  </p:clrMapOvr>
  <mc:AlternateContent xmlns:mc="http://schemas.openxmlformats.org/markup-compatibility/2006" xmlns:p14="http://schemas.microsoft.com/office/powerpoint/2010/main">
    <mc:Choice Requires="p14">
      <p:transition spd="slow" p14:dur="2000" advTm="28782"/>
    </mc:Choice>
    <mc:Fallback xmlns="">
      <p:transition spd="slow" advTm="287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0220AB-81F0-A54D-A6EF-FB3780760DD4}"/>
              </a:ext>
            </a:extLst>
          </p:cNvPr>
          <p:cNvSpPr txBox="1">
            <a:spLocks/>
          </p:cNvSpPr>
          <p:nvPr/>
        </p:nvSpPr>
        <p:spPr>
          <a:xfrm>
            <a:off x="3331386" y="60631"/>
            <a:ext cx="2902688" cy="370001"/>
          </a:xfrm>
          <a:prstGeom prst="rect">
            <a:avLst/>
          </a:prstGeom>
        </p:spPr>
        <p:txBody>
          <a:bodyPr vert="horz" lIns="91440" tIns="45720" rIns="91440" bIns="45720" rtlCol="0" anchor="ctr">
            <a:noAutofit/>
          </a:bodyPr>
          <a:lstStyle>
            <a:lvl1pPr algn="ctr" defTabSz="457189" rtl="0" eaLnBrk="1" latinLnBrk="0" hangingPunct="1">
              <a:spcBef>
                <a:spcPct val="0"/>
              </a:spcBef>
              <a:buNone/>
              <a:defRPr sz="4400" kern="1200">
                <a:solidFill>
                  <a:schemeClr val="tx1"/>
                </a:solidFill>
                <a:latin typeface="+mj-lt"/>
                <a:ea typeface="+mj-ea"/>
                <a:cs typeface="+mj-cs"/>
              </a:defRPr>
            </a:lvl1pPr>
          </a:lstStyle>
          <a:p>
            <a:r>
              <a:rPr lang="en-US" sz="2400" b="1" dirty="0"/>
              <a:t>Results – Module B</a:t>
            </a:r>
            <a:endParaRPr lang="en-US" sz="1000" dirty="0"/>
          </a:p>
        </p:txBody>
      </p:sp>
      <p:sp>
        <p:nvSpPr>
          <p:cNvPr id="33" name="Content Placeholder 2">
            <a:extLst>
              <a:ext uri="{FF2B5EF4-FFF2-40B4-BE49-F238E27FC236}">
                <a16:creationId xmlns:a16="http://schemas.microsoft.com/office/drawing/2014/main" id="{1E7B3533-F483-8E4E-9CA6-3843200C7032}"/>
              </a:ext>
            </a:extLst>
          </p:cNvPr>
          <p:cNvSpPr>
            <a:spLocks noGrp="1"/>
          </p:cNvSpPr>
          <p:nvPr/>
        </p:nvSpPr>
        <p:spPr>
          <a:xfrm>
            <a:off x="4203184" y="5143500"/>
            <a:ext cx="3751919" cy="447750"/>
          </a:xfrm>
          <a:prstGeom prst="rect">
            <a:avLst/>
          </a:prstGeom>
        </p:spPr>
        <p:txBody>
          <a:bodyPr vert="horz" lIns="91440" tIns="45720" rIns="91440" bIns="45720" rtlCol="0">
            <a:normAutofit lnSpcReduction="10000"/>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63513"/>
            <a:r>
              <a:rPr lang="en-US" sz="2400" dirty="0"/>
              <a:t>Most s</a:t>
            </a:r>
            <a:endParaRPr lang="en-US" sz="2000" dirty="0"/>
          </a:p>
        </p:txBody>
      </p:sp>
      <p:sp>
        <p:nvSpPr>
          <p:cNvPr id="5" name="Rectangle 4">
            <a:extLst>
              <a:ext uri="{FF2B5EF4-FFF2-40B4-BE49-F238E27FC236}">
                <a16:creationId xmlns:a16="http://schemas.microsoft.com/office/drawing/2014/main" id="{4DFA6FB4-BB7F-BC4A-947D-6A816B96B582}"/>
              </a:ext>
            </a:extLst>
          </p:cNvPr>
          <p:cNvSpPr/>
          <p:nvPr/>
        </p:nvSpPr>
        <p:spPr>
          <a:xfrm>
            <a:off x="39000" y="1083060"/>
            <a:ext cx="857506" cy="646331"/>
          </a:xfrm>
          <a:prstGeom prst="rect">
            <a:avLst/>
          </a:prstGeom>
        </p:spPr>
        <p:txBody>
          <a:bodyPr wrap="square">
            <a:spAutoFit/>
          </a:bodyPr>
          <a:lstStyle/>
          <a:p>
            <a:r>
              <a:rPr lang="en-US" dirty="0"/>
              <a:t>0 Pa (initial)</a:t>
            </a:r>
          </a:p>
        </p:txBody>
      </p:sp>
      <p:sp>
        <p:nvSpPr>
          <p:cNvPr id="7" name="Rectangle 6">
            <a:extLst>
              <a:ext uri="{FF2B5EF4-FFF2-40B4-BE49-F238E27FC236}">
                <a16:creationId xmlns:a16="http://schemas.microsoft.com/office/drawing/2014/main" id="{3536AAAA-9246-4D4E-A5E0-EBC041B139BE}"/>
              </a:ext>
            </a:extLst>
          </p:cNvPr>
          <p:cNvSpPr/>
          <p:nvPr/>
        </p:nvSpPr>
        <p:spPr>
          <a:xfrm>
            <a:off x="888437" y="77836"/>
            <a:ext cx="668773" cy="276999"/>
          </a:xfrm>
          <a:prstGeom prst="rect">
            <a:avLst/>
          </a:prstGeom>
          <a:solidFill>
            <a:schemeClr val="bg1">
              <a:lumMod val="75000"/>
            </a:schemeClr>
          </a:solidFill>
        </p:spPr>
        <p:txBody>
          <a:bodyPr wrap="none">
            <a:spAutoFit/>
          </a:bodyPr>
          <a:lstStyle/>
          <a:p>
            <a:r>
              <a:rPr lang="en-US" sz="1200" b="1" dirty="0">
                <a:solidFill>
                  <a:srgbClr val="FFFF00"/>
                </a:solidFill>
              </a:rPr>
              <a:t>S=short</a:t>
            </a:r>
          </a:p>
        </p:txBody>
      </p:sp>
      <p:sp>
        <p:nvSpPr>
          <p:cNvPr id="9" name="Rectangle 8">
            <a:extLst>
              <a:ext uri="{FF2B5EF4-FFF2-40B4-BE49-F238E27FC236}">
                <a16:creationId xmlns:a16="http://schemas.microsoft.com/office/drawing/2014/main" id="{381AC46F-83AB-AA41-B989-5D27DCBA6E1D}"/>
              </a:ext>
            </a:extLst>
          </p:cNvPr>
          <p:cNvSpPr/>
          <p:nvPr/>
        </p:nvSpPr>
        <p:spPr>
          <a:xfrm>
            <a:off x="1589570" y="80626"/>
            <a:ext cx="633507" cy="276999"/>
          </a:xfrm>
          <a:prstGeom prst="rect">
            <a:avLst/>
          </a:prstGeom>
          <a:solidFill>
            <a:schemeClr val="bg1">
              <a:lumMod val="75000"/>
            </a:schemeClr>
          </a:solidFill>
        </p:spPr>
        <p:txBody>
          <a:bodyPr wrap="none">
            <a:spAutoFit/>
          </a:bodyPr>
          <a:lstStyle/>
          <a:p>
            <a:r>
              <a:rPr lang="en-US" sz="1200" b="1" dirty="0">
                <a:solidFill>
                  <a:srgbClr val="FFC000"/>
                </a:solidFill>
              </a:rPr>
              <a:t>L=Long</a:t>
            </a:r>
          </a:p>
        </p:txBody>
      </p:sp>
      <p:sp>
        <p:nvSpPr>
          <p:cNvPr id="10" name="Rectangle 9">
            <a:extLst>
              <a:ext uri="{FF2B5EF4-FFF2-40B4-BE49-F238E27FC236}">
                <a16:creationId xmlns:a16="http://schemas.microsoft.com/office/drawing/2014/main" id="{07D53EA9-EDBA-654A-B2BD-0E5E3BFCC0A7}"/>
              </a:ext>
            </a:extLst>
          </p:cNvPr>
          <p:cNvSpPr/>
          <p:nvPr/>
        </p:nvSpPr>
        <p:spPr>
          <a:xfrm>
            <a:off x="2271302" y="81911"/>
            <a:ext cx="934871" cy="276999"/>
          </a:xfrm>
          <a:prstGeom prst="rect">
            <a:avLst/>
          </a:prstGeom>
          <a:solidFill>
            <a:schemeClr val="bg1">
              <a:lumMod val="75000"/>
            </a:schemeClr>
          </a:solidFill>
        </p:spPr>
        <p:txBody>
          <a:bodyPr wrap="none">
            <a:spAutoFit/>
          </a:bodyPr>
          <a:lstStyle/>
          <a:p>
            <a:r>
              <a:rPr lang="en-US" sz="1200" b="1" dirty="0">
                <a:solidFill>
                  <a:srgbClr val="FF0000"/>
                </a:solidFill>
              </a:rPr>
              <a:t>D=dendritic</a:t>
            </a:r>
          </a:p>
        </p:txBody>
      </p:sp>
      <p:sp>
        <p:nvSpPr>
          <p:cNvPr id="105" name="Rectangle 104">
            <a:extLst>
              <a:ext uri="{FF2B5EF4-FFF2-40B4-BE49-F238E27FC236}">
                <a16:creationId xmlns:a16="http://schemas.microsoft.com/office/drawing/2014/main" id="{015C7B7D-0461-3F4C-9EC0-26FCDFE98819}"/>
              </a:ext>
            </a:extLst>
          </p:cNvPr>
          <p:cNvSpPr/>
          <p:nvPr/>
        </p:nvSpPr>
        <p:spPr>
          <a:xfrm>
            <a:off x="8286357" y="1012600"/>
            <a:ext cx="857506" cy="646331"/>
          </a:xfrm>
          <a:prstGeom prst="rect">
            <a:avLst/>
          </a:prstGeom>
        </p:spPr>
        <p:txBody>
          <a:bodyPr wrap="square">
            <a:spAutoFit/>
          </a:bodyPr>
          <a:lstStyle/>
          <a:p>
            <a:r>
              <a:rPr lang="en-US" dirty="0"/>
              <a:t>1000 Pa</a:t>
            </a:r>
          </a:p>
        </p:txBody>
      </p:sp>
      <p:sp>
        <p:nvSpPr>
          <p:cNvPr id="106" name="Rectangle 105">
            <a:extLst>
              <a:ext uri="{FF2B5EF4-FFF2-40B4-BE49-F238E27FC236}">
                <a16:creationId xmlns:a16="http://schemas.microsoft.com/office/drawing/2014/main" id="{96304A49-9F1A-314F-8DA6-3DA80910E87D}"/>
              </a:ext>
            </a:extLst>
          </p:cNvPr>
          <p:cNvSpPr/>
          <p:nvPr/>
        </p:nvSpPr>
        <p:spPr>
          <a:xfrm>
            <a:off x="131122" y="3296880"/>
            <a:ext cx="857506" cy="646331"/>
          </a:xfrm>
          <a:prstGeom prst="rect">
            <a:avLst/>
          </a:prstGeom>
        </p:spPr>
        <p:txBody>
          <a:bodyPr wrap="square">
            <a:spAutoFit/>
          </a:bodyPr>
          <a:lstStyle/>
          <a:p>
            <a:r>
              <a:rPr lang="en-US" dirty="0"/>
              <a:t>2400 Pa</a:t>
            </a:r>
          </a:p>
        </p:txBody>
      </p:sp>
      <p:sp>
        <p:nvSpPr>
          <p:cNvPr id="107" name="Rectangle 106">
            <a:extLst>
              <a:ext uri="{FF2B5EF4-FFF2-40B4-BE49-F238E27FC236}">
                <a16:creationId xmlns:a16="http://schemas.microsoft.com/office/drawing/2014/main" id="{300C3725-E8F2-7E47-8D45-EC4694917280}"/>
              </a:ext>
            </a:extLst>
          </p:cNvPr>
          <p:cNvSpPr/>
          <p:nvPr/>
        </p:nvSpPr>
        <p:spPr>
          <a:xfrm>
            <a:off x="8240526" y="3217481"/>
            <a:ext cx="857506" cy="646331"/>
          </a:xfrm>
          <a:prstGeom prst="rect">
            <a:avLst/>
          </a:prstGeom>
        </p:spPr>
        <p:txBody>
          <a:bodyPr wrap="square">
            <a:spAutoFit/>
          </a:bodyPr>
          <a:lstStyle/>
          <a:p>
            <a:r>
              <a:rPr lang="en-US" dirty="0"/>
              <a:t>5600 Pa</a:t>
            </a:r>
          </a:p>
        </p:txBody>
      </p:sp>
      <p:pic>
        <p:nvPicPr>
          <p:cNvPr id="108" name="Picture 107">
            <a:extLst>
              <a:ext uri="{FF2B5EF4-FFF2-40B4-BE49-F238E27FC236}">
                <a16:creationId xmlns:a16="http://schemas.microsoft.com/office/drawing/2014/main" id="{0C32D501-1B8C-4C4A-A52E-9C4A01A8697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46991" y="419090"/>
            <a:ext cx="3647381" cy="2228400"/>
          </a:xfrm>
          <a:prstGeom prst="rect">
            <a:avLst/>
          </a:prstGeom>
        </p:spPr>
      </p:pic>
      <p:sp>
        <p:nvSpPr>
          <p:cNvPr id="109" name="Rectangle 108">
            <a:extLst>
              <a:ext uri="{FF2B5EF4-FFF2-40B4-BE49-F238E27FC236}">
                <a16:creationId xmlns:a16="http://schemas.microsoft.com/office/drawing/2014/main" id="{D18833CB-9F8A-8940-B5BF-8923DFDD595D}"/>
              </a:ext>
            </a:extLst>
          </p:cNvPr>
          <p:cNvSpPr/>
          <p:nvPr/>
        </p:nvSpPr>
        <p:spPr>
          <a:xfrm>
            <a:off x="798404" y="334084"/>
            <a:ext cx="293670" cy="369332"/>
          </a:xfrm>
          <a:prstGeom prst="rect">
            <a:avLst/>
          </a:prstGeom>
        </p:spPr>
        <p:txBody>
          <a:bodyPr wrap="none">
            <a:spAutoFit/>
          </a:bodyPr>
          <a:lstStyle/>
          <a:p>
            <a:r>
              <a:rPr lang="en-US" b="1" dirty="0">
                <a:solidFill>
                  <a:srgbClr val="FFFF00"/>
                </a:solidFill>
              </a:rPr>
              <a:t>S</a:t>
            </a:r>
            <a:endParaRPr lang="en-US" dirty="0"/>
          </a:p>
        </p:txBody>
      </p:sp>
      <p:sp>
        <p:nvSpPr>
          <p:cNvPr id="110" name="Rectangle 109">
            <a:extLst>
              <a:ext uri="{FF2B5EF4-FFF2-40B4-BE49-F238E27FC236}">
                <a16:creationId xmlns:a16="http://schemas.microsoft.com/office/drawing/2014/main" id="{0051DE71-4C4F-D14C-A5D2-E4E25B0BF8F4}"/>
              </a:ext>
            </a:extLst>
          </p:cNvPr>
          <p:cNvSpPr/>
          <p:nvPr/>
        </p:nvSpPr>
        <p:spPr>
          <a:xfrm>
            <a:off x="3184094" y="2244163"/>
            <a:ext cx="282450" cy="369332"/>
          </a:xfrm>
          <a:prstGeom prst="rect">
            <a:avLst/>
          </a:prstGeom>
        </p:spPr>
        <p:txBody>
          <a:bodyPr wrap="none">
            <a:spAutoFit/>
          </a:bodyPr>
          <a:lstStyle/>
          <a:p>
            <a:r>
              <a:rPr lang="en-US" b="1" dirty="0">
                <a:solidFill>
                  <a:srgbClr val="FFC000"/>
                </a:solidFill>
              </a:rPr>
              <a:t>L</a:t>
            </a:r>
            <a:endParaRPr lang="en-US" dirty="0"/>
          </a:p>
        </p:txBody>
      </p:sp>
      <p:sp>
        <p:nvSpPr>
          <p:cNvPr id="111" name="Rectangle 110">
            <a:extLst>
              <a:ext uri="{FF2B5EF4-FFF2-40B4-BE49-F238E27FC236}">
                <a16:creationId xmlns:a16="http://schemas.microsoft.com/office/drawing/2014/main" id="{DE908F3E-19E2-714F-BA73-2A1C3426B006}"/>
              </a:ext>
            </a:extLst>
          </p:cNvPr>
          <p:cNvSpPr/>
          <p:nvPr/>
        </p:nvSpPr>
        <p:spPr>
          <a:xfrm>
            <a:off x="2081104" y="794626"/>
            <a:ext cx="293670" cy="369332"/>
          </a:xfrm>
          <a:prstGeom prst="rect">
            <a:avLst/>
          </a:prstGeom>
        </p:spPr>
        <p:txBody>
          <a:bodyPr wrap="none">
            <a:spAutoFit/>
          </a:bodyPr>
          <a:lstStyle/>
          <a:p>
            <a:r>
              <a:rPr lang="en-US" b="1" dirty="0">
                <a:solidFill>
                  <a:srgbClr val="FFFF00"/>
                </a:solidFill>
              </a:rPr>
              <a:t>S</a:t>
            </a:r>
            <a:endParaRPr lang="en-US" dirty="0"/>
          </a:p>
        </p:txBody>
      </p:sp>
      <p:sp>
        <p:nvSpPr>
          <p:cNvPr id="112" name="Rectangle 111">
            <a:extLst>
              <a:ext uri="{FF2B5EF4-FFF2-40B4-BE49-F238E27FC236}">
                <a16:creationId xmlns:a16="http://schemas.microsoft.com/office/drawing/2014/main" id="{F9F40334-135D-814F-838B-0F9AF97B57DF}"/>
              </a:ext>
            </a:extLst>
          </p:cNvPr>
          <p:cNvSpPr/>
          <p:nvPr/>
        </p:nvSpPr>
        <p:spPr>
          <a:xfrm>
            <a:off x="1342052" y="1904249"/>
            <a:ext cx="293670" cy="369332"/>
          </a:xfrm>
          <a:prstGeom prst="rect">
            <a:avLst/>
          </a:prstGeom>
        </p:spPr>
        <p:txBody>
          <a:bodyPr wrap="none">
            <a:spAutoFit/>
          </a:bodyPr>
          <a:lstStyle/>
          <a:p>
            <a:r>
              <a:rPr lang="en-US" b="1" dirty="0">
                <a:solidFill>
                  <a:srgbClr val="FFFF00"/>
                </a:solidFill>
              </a:rPr>
              <a:t>S</a:t>
            </a:r>
            <a:endParaRPr lang="en-US" dirty="0"/>
          </a:p>
        </p:txBody>
      </p:sp>
      <p:sp>
        <p:nvSpPr>
          <p:cNvPr id="113" name="Rectangle 112">
            <a:extLst>
              <a:ext uri="{FF2B5EF4-FFF2-40B4-BE49-F238E27FC236}">
                <a16:creationId xmlns:a16="http://schemas.microsoft.com/office/drawing/2014/main" id="{70A389E5-DB5A-674B-9F4F-3E54CDE408FF}"/>
              </a:ext>
            </a:extLst>
          </p:cNvPr>
          <p:cNvSpPr/>
          <p:nvPr/>
        </p:nvSpPr>
        <p:spPr>
          <a:xfrm>
            <a:off x="1507385" y="2190910"/>
            <a:ext cx="293670" cy="369332"/>
          </a:xfrm>
          <a:prstGeom prst="rect">
            <a:avLst/>
          </a:prstGeom>
        </p:spPr>
        <p:txBody>
          <a:bodyPr wrap="none">
            <a:spAutoFit/>
          </a:bodyPr>
          <a:lstStyle/>
          <a:p>
            <a:r>
              <a:rPr lang="en-US" b="1" dirty="0">
                <a:solidFill>
                  <a:srgbClr val="FFFF00"/>
                </a:solidFill>
              </a:rPr>
              <a:t>S</a:t>
            </a:r>
            <a:endParaRPr lang="en-US" dirty="0"/>
          </a:p>
        </p:txBody>
      </p:sp>
      <p:sp>
        <p:nvSpPr>
          <p:cNvPr id="114" name="Rectangle 113">
            <a:extLst>
              <a:ext uri="{FF2B5EF4-FFF2-40B4-BE49-F238E27FC236}">
                <a16:creationId xmlns:a16="http://schemas.microsoft.com/office/drawing/2014/main" id="{91F2C363-4FEF-E440-B803-0FCFFDD75D5A}"/>
              </a:ext>
            </a:extLst>
          </p:cNvPr>
          <p:cNvSpPr/>
          <p:nvPr/>
        </p:nvSpPr>
        <p:spPr>
          <a:xfrm>
            <a:off x="1155572" y="2357406"/>
            <a:ext cx="293670" cy="369332"/>
          </a:xfrm>
          <a:prstGeom prst="rect">
            <a:avLst/>
          </a:prstGeom>
        </p:spPr>
        <p:txBody>
          <a:bodyPr wrap="none">
            <a:spAutoFit/>
          </a:bodyPr>
          <a:lstStyle/>
          <a:p>
            <a:r>
              <a:rPr lang="en-US" b="1" dirty="0">
                <a:solidFill>
                  <a:srgbClr val="FFFF00"/>
                </a:solidFill>
              </a:rPr>
              <a:t>S</a:t>
            </a:r>
            <a:endParaRPr lang="en-US" dirty="0"/>
          </a:p>
        </p:txBody>
      </p:sp>
      <p:sp>
        <p:nvSpPr>
          <p:cNvPr id="115" name="Rectangle 114">
            <a:extLst>
              <a:ext uri="{FF2B5EF4-FFF2-40B4-BE49-F238E27FC236}">
                <a16:creationId xmlns:a16="http://schemas.microsoft.com/office/drawing/2014/main" id="{BE527E0A-CE98-9A42-8A70-DA34F214B86A}"/>
              </a:ext>
            </a:extLst>
          </p:cNvPr>
          <p:cNvSpPr/>
          <p:nvPr/>
        </p:nvSpPr>
        <p:spPr>
          <a:xfrm>
            <a:off x="2227939" y="2190910"/>
            <a:ext cx="293670" cy="369332"/>
          </a:xfrm>
          <a:prstGeom prst="rect">
            <a:avLst/>
          </a:prstGeom>
        </p:spPr>
        <p:txBody>
          <a:bodyPr wrap="none">
            <a:spAutoFit/>
          </a:bodyPr>
          <a:lstStyle/>
          <a:p>
            <a:r>
              <a:rPr lang="en-US" b="1" dirty="0">
                <a:solidFill>
                  <a:srgbClr val="FFFF00"/>
                </a:solidFill>
              </a:rPr>
              <a:t>S</a:t>
            </a:r>
            <a:endParaRPr lang="en-US" dirty="0"/>
          </a:p>
        </p:txBody>
      </p:sp>
      <p:sp>
        <p:nvSpPr>
          <p:cNvPr id="116" name="Rectangle 115">
            <a:extLst>
              <a:ext uri="{FF2B5EF4-FFF2-40B4-BE49-F238E27FC236}">
                <a16:creationId xmlns:a16="http://schemas.microsoft.com/office/drawing/2014/main" id="{7EA17FA6-E19B-BC42-AF2D-56B667AB79AE}"/>
              </a:ext>
            </a:extLst>
          </p:cNvPr>
          <p:cNvSpPr/>
          <p:nvPr/>
        </p:nvSpPr>
        <p:spPr>
          <a:xfrm>
            <a:off x="1862597" y="2255747"/>
            <a:ext cx="293670" cy="369332"/>
          </a:xfrm>
          <a:prstGeom prst="rect">
            <a:avLst/>
          </a:prstGeom>
        </p:spPr>
        <p:txBody>
          <a:bodyPr wrap="none">
            <a:spAutoFit/>
          </a:bodyPr>
          <a:lstStyle/>
          <a:p>
            <a:r>
              <a:rPr lang="en-US" b="1" dirty="0">
                <a:solidFill>
                  <a:srgbClr val="FFFF00"/>
                </a:solidFill>
              </a:rPr>
              <a:t>S</a:t>
            </a:r>
            <a:endParaRPr lang="en-US" dirty="0"/>
          </a:p>
        </p:txBody>
      </p:sp>
      <p:sp>
        <p:nvSpPr>
          <p:cNvPr id="117" name="Rectangle 116">
            <a:extLst>
              <a:ext uri="{FF2B5EF4-FFF2-40B4-BE49-F238E27FC236}">
                <a16:creationId xmlns:a16="http://schemas.microsoft.com/office/drawing/2014/main" id="{F138A4CE-BC8B-9747-830B-86F1BF1F2263}"/>
              </a:ext>
            </a:extLst>
          </p:cNvPr>
          <p:cNvSpPr/>
          <p:nvPr/>
        </p:nvSpPr>
        <p:spPr>
          <a:xfrm>
            <a:off x="3515131" y="1991178"/>
            <a:ext cx="293670" cy="369332"/>
          </a:xfrm>
          <a:prstGeom prst="rect">
            <a:avLst/>
          </a:prstGeom>
        </p:spPr>
        <p:txBody>
          <a:bodyPr wrap="none">
            <a:spAutoFit/>
          </a:bodyPr>
          <a:lstStyle/>
          <a:p>
            <a:r>
              <a:rPr lang="en-US" b="1" dirty="0">
                <a:solidFill>
                  <a:srgbClr val="FFFF00"/>
                </a:solidFill>
              </a:rPr>
              <a:t>S</a:t>
            </a:r>
            <a:endParaRPr lang="en-US" dirty="0"/>
          </a:p>
        </p:txBody>
      </p:sp>
      <p:sp>
        <p:nvSpPr>
          <p:cNvPr id="118" name="Rectangle 117">
            <a:extLst>
              <a:ext uri="{FF2B5EF4-FFF2-40B4-BE49-F238E27FC236}">
                <a16:creationId xmlns:a16="http://schemas.microsoft.com/office/drawing/2014/main" id="{09CEFC59-2CE7-E84E-8EBC-34AACE42F9B4}"/>
              </a:ext>
            </a:extLst>
          </p:cNvPr>
          <p:cNvSpPr/>
          <p:nvPr/>
        </p:nvSpPr>
        <p:spPr>
          <a:xfrm>
            <a:off x="4057781" y="2206800"/>
            <a:ext cx="293670" cy="369332"/>
          </a:xfrm>
          <a:prstGeom prst="rect">
            <a:avLst/>
          </a:prstGeom>
        </p:spPr>
        <p:txBody>
          <a:bodyPr wrap="none">
            <a:spAutoFit/>
          </a:bodyPr>
          <a:lstStyle/>
          <a:p>
            <a:r>
              <a:rPr lang="en-US" b="1" dirty="0">
                <a:solidFill>
                  <a:srgbClr val="FFFF00"/>
                </a:solidFill>
              </a:rPr>
              <a:t>S</a:t>
            </a:r>
            <a:endParaRPr lang="en-US" dirty="0"/>
          </a:p>
        </p:txBody>
      </p:sp>
      <p:sp>
        <p:nvSpPr>
          <p:cNvPr id="119" name="Rectangle 118">
            <a:extLst>
              <a:ext uri="{FF2B5EF4-FFF2-40B4-BE49-F238E27FC236}">
                <a16:creationId xmlns:a16="http://schemas.microsoft.com/office/drawing/2014/main" id="{67EBA4A4-CD34-1F41-803A-3451774AD72E}"/>
              </a:ext>
            </a:extLst>
          </p:cNvPr>
          <p:cNvSpPr/>
          <p:nvPr/>
        </p:nvSpPr>
        <p:spPr>
          <a:xfrm>
            <a:off x="3910946" y="1806512"/>
            <a:ext cx="293670" cy="369332"/>
          </a:xfrm>
          <a:prstGeom prst="rect">
            <a:avLst/>
          </a:prstGeom>
        </p:spPr>
        <p:txBody>
          <a:bodyPr wrap="none">
            <a:spAutoFit/>
          </a:bodyPr>
          <a:lstStyle/>
          <a:p>
            <a:r>
              <a:rPr lang="en-US" b="1" dirty="0">
                <a:solidFill>
                  <a:srgbClr val="FFFF00"/>
                </a:solidFill>
              </a:rPr>
              <a:t>S</a:t>
            </a:r>
            <a:endParaRPr lang="en-US" dirty="0"/>
          </a:p>
        </p:txBody>
      </p:sp>
      <p:sp>
        <p:nvSpPr>
          <p:cNvPr id="120" name="Rectangle 119">
            <a:extLst>
              <a:ext uri="{FF2B5EF4-FFF2-40B4-BE49-F238E27FC236}">
                <a16:creationId xmlns:a16="http://schemas.microsoft.com/office/drawing/2014/main" id="{B4D088AD-289B-0F4E-AF86-F8B6A69CA2D7}"/>
              </a:ext>
            </a:extLst>
          </p:cNvPr>
          <p:cNvSpPr/>
          <p:nvPr/>
        </p:nvSpPr>
        <p:spPr>
          <a:xfrm>
            <a:off x="3533629" y="2237278"/>
            <a:ext cx="293670" cy="369332"/>
          </a:xfrm>
          <a:prstGeom prst="rect">
            <a:avLst/>
          </a:prstGeom>
        </p:spPr>
        <p:txBody>
          <a:bodyPr wrap="none">
            <a:spAutoFit/>
          </a:bodyPr>
          <a:lstStyle/>
          <a:p>
            <a:r>
              <a:rPr lang="en-US" b="1" dirty="0">
                <a:solidFill>
                  <a:srgbClr val="FFFF00"/>
                </a:solidFill>
              </a:rPr>
              <a:t>S</a:t>
            </a:r>
            <a:endParaRPr lang="en-US" dirty="0"/>
          </a:p>
        </p:txBody>
      </p:sp>
      <p:sp>
        <p:nvSpPr>
          <p:cNvPr id="121" name="Rectangle 120">
            <a:extLst>
              <a:ext uri="{FF2B5EF4-FFF2-40B4-BE49-F238E27FC236}">
                <a16:creationId xmlns:a16="http://schemas.microsoft.com/office/drawing/2014/main" id="{878FB034-96DC-A545-A119-DD11E051666E}"/>
              </a:ext>
            </a:extLst>
          </p:cNvPr>
          <p:cNvSpPr/>
          <p:nvPr/>
        </p:nvSpPr>
        <p:spPr>
          <a:xfrm>
            <a:off x="997310" y="1543503"/>
            <a:ext cx="293670" cy="369332"/>
          </a:xfrm>
          <a:prstGeom prst="rect">
            <a:avLst/>
          </a:prstGeom>
        </p:spPr>
        <p:txBody>
          <a:bodyPr wrap="none">
            <a:spAutoFit/>
          </a:bodyPr>
          <a:lstStyle/>
          <a:p>
            <a:r>
              <a:rPr lang="en-US" b="1" dirty="0">
                <a:solidFill>
                  <a:srgbClr val="FFFF00"/>
                </a:solidFill>
              </a:rPr>
              <a:t>S</a:t>
            </a:r>
            <a:endParaRPr lang="en-US" dirty="0"/>
          </a:p>
        </p:txBody>
      </p:sp>
      <p:sp>
        <p:nvSpPr>
          <p:cNvPr id="122" name="Rectangle 121">
            <a:extLst>
              <a:ext uri="{FF2B5EF4-FFF2-40B4-BE49-F238E27FC236}">
                <a16:creationId xmlns:a16="http://schemas.microsoft.com/office/drawing/2014/main" id="{1D6032A6-7C87-EC40-9D4D-02D66AEAE8B7}"/>
              </a:ext>
            </a:extLst>
          </p:cNvPr>
          <p:cNvSpPr/>
          <p:nvPr/>
        </p:nvSpPr>
        <p:spPr>
          <a:xfrm>
            <a:off x="3172874" y="1562706"/>
            <a:ext cx="293670" cy="369332"/>
          </a:xfrm>
          <a:prstGeom prst="rect">
            <a:avLst/>
          </a:prstGeom>
        </p:spPr>
        <p:txBody>
          <a:bodyPr wrap="none">
            <a:spAutoFit/>
          </a:bodyPr>
          <a:lstStyle/>
          <a:p>
            <a:r>
              <a:rPr lang="en-US" b="1" dirty="0">
                <a:solidFill>
                  <a:srgbClr val="FFFF00"/>
                </a:solidFill>
              </a:rPr>
              <a:t>S</a:t>
            </a:r>
            <a:endParaRPr lang="en-US" dirty="0"/>
          </a:p>
        </p:txBody>
      </p:sp>
      <p:pic>
        <p:nvPicPr>
          <p:cNvPr id="123" name="Picture 122">
            <a:extLst>
              <a:ext uri="{FF2B5EF4-FFF2-40B4-BE49-F238E27FC236}">
                <a16:creationId xmlns:a16="http://schemas.microsoft.com/office/drawing/2014/main" id="{73487E6C-4755-FF49-9C5B-39EF761AD35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4581933" y="419090"/>
            <a:ext cx="3644444" cy="2232000"/>
          </a:xfrm>
          <a:prstGeom prst="rect">
            <a:avLst/>
          </a:prstGeom>
        </p:spPr>
      </p:pic>
      <p:sp>
        <p:nvSpPr>
          <p:cNvPr id="124" name="Rectangle 123">
            <a:extLst>
              <a:ext uri="{FF2B5EF4-FFF2-40B4-BE49-F238E27FC236}">
                <a16:creationId xmlns:a16="http://schemas.microsoft.com/office/drawing/2014/main" id="{379DC774-6DA3-D54A-9457-68F924AA4317}"/>
              </a:ext>
            </a:extLst>
          </p:cNvPr>
          <p:cNvSpPr/>
          <p:nvPr/>
        </p:nvSpPr>
        <p:spPr>
          <a:xfrm>
            <a:off x="4529542" y="321849"/>
            <a:ext cx="293670" cy="369332"/>
          </a:xfrm>
          <a:prstGeom prst="rect">
            <a:avLst/>
          </a:prstGeom>
        </p:spPr>
        <p:txBody>
          <a:bodyPr wrap="none">
            <a:spAutoFit/>
          </a:bodyPr>
          <a:lstStyle/>
          <a:p>
            <a:r>
              <a:rPr lang="en-US" b="1" dirty="0">
                <a:solidFill>
                  <a:srgbClr val="FFFF00"/>
                </a:solidFill>
              </a:rPr>
              <a:t>S</a:t>
            </a:r>
            <a:endParaRPr lang="en-US" dirty="0"/>
          </a:p>
        </p:txBody>
      </p:sp>
      <p:sp>
        <p:nvSpPr>
          <p:cNvPr id="125" name="Rectangle 124">
            <a:extLst>
              <a:ext uri="{FF2B5EF4-FFF2-40B4-BE49-F238E27FC236}">
                <a16:creationId xmlns:a16="http://schemas.microsoft.com/office/drawing/2014/main" id="{A3DA0A46-FDD6-0844-ABDB-BF6183C4DA42}"/>
              </a:ext>
            </a:extLst>
          </p:cNvPr>
          <p:cNvSpPr/>
          <p:nvPr/>
        </p:nvSpPr>
        <p:spPr>
          <a:xfrm>
            <a:off x="6915232" y="2231928"/>
            <a:ext cx="282450" cy="369332"/>
          </a:xfrm>
          <a:prstGeom prst="rect">
            <a:avLst/>
          </a:prstGeom>
        </p:spPr>
        <p:txBody>
          <a:bodyPr wrap="none">
            <a:spAutoFit/>
          </a:bodyPr>
          <a:lstStyle/>
          <a:p>
            <a:r>
              <a:rPr lang="en-US" b="1" dirty="0">
                <a:solidFill>
                  <a:srgbClr val="FFC000"/>
                </a:solidFill>
              </a:rPr>
              <a:t>L</a:t>
            </a:r>
            <a:endParaRPr lang="en-US" dirty="0"/>
          </a:p>
        </p:txBody>
      </p:sp>
      <p:sp>
        <p:nvSpPr>
          <p:cNvPr id="126" name="Rectangle 125">
            <a:extLst>
              <a:ext uri="{FF2B5EF4-FFF2-40B4-BE49-F238E27FC236}">
                <a16:creationId xmlns:a16="http://schemas.microsoft.com/office/drawing/2014/main" id="{213571A3-ED7A-7940-97E4-16543B38E082}"/>
              </a:ext>
            </a:extLst>
          </p:cNvPr>
          <p:cNvSpPr/>
          <p:nvPr/>
        </p:nvSpPr>
        <p:spPr>
          <a:xfrm>
            <a:off x="5812242" y="782391"/>
            <a:ext cx="293670" cy="369332"/>
          </a:xfrm>
          <a:prstGeom prst="rect">
            <a:avLst/>
          </a:prstGeom>
        </p:spPr>
        <p:txBody>
          <a:bodyPr wrap="none">
            <a:spAutoFit/>
          </a:bodyPr>
          <a:lstStyle/>
          <a:p>
            <a:r>
              <a:rPr lang="en-US" b="1" dirty="0">
                <a:solidFill>
                  <a:srgbClr val="FFFF00"/>
                </a:solidFill>
              </a:rPr>
              <a:t>S</a:t>
            </a:r>
            <a:endParaRPr lang="en-US" dirty="0"/>
          </a:p>
        </p:txBody>
      </p:sp>
      <p:sp>
        <p:nvSpPr>
          <p:cNvPr id="127" name="Rectangle 126">
            <a:extLst>
              <a:ext uri="{FF2B5EF4-FFF2-40B4-BE49-F238E27FC236}">
                <a16:creationId xmlns:a16="http://schemas.microsoft.com/office/drawing/2014/main" id="{88BC5077-F89C-5346-9E76-BC27FA9FD014}"/>
              </a:ext>
            </a:extLst>
          </p:cNvPr>
          <p:cNvSpPr/>
          <p:nvPr/>
        </p:nvSpPr>
        <p:spPr>
          <a:xfrm>
            <a:off x="5073190" y="1892014"/>
            <a:ext cx="293670" cy="369332"/>
          </a:xfrm>
          <a:prstGeom prst="rect">
            <a:avLst/>
          </a:prstGeom>
        </p:spPr>
        <p:txBody>
          <a:bodyPr wrap="none">
            <a:spAutoFit/>
          </a:bodyPr>
          <a:lstStyle/>
          <a:p>
            <a:r>
              <a:rPr lang="en-US" b="1" dirty="0">
                <a:solidFill>
                  <a:srgbClr val="FFFF00"/>
                </a:solidFill>
              </a:rPr>
              <a:t>S</a:t>
            </a:r>
            <a:endParaRPr lang="en-US" dirty="0"/>
          </a:p>
        </p:txBody>
      </p:sp>
      <p:sp>
        <p:nvSpPr>
          <p:cNvPr id="128" name="Rectangle 127">
            <a:extLst>
              <a:ext uri="{FF2B5EF4-FFF2-40B4-BE49-F238E27FC236}">
                <a16:creationId xmlns:a16="http://schemas.microsoft.com/office/drawing/2014/main" id="{CD74210E-C7A8-7E43-BDF1-9654B289C7A2}"/>
              </a:ext>
            </a:extLst>
          </p:cNvPr>
          <p:cNvSpPr/>
          <p:nvPr/>
        </p:nvSpPr>
        <p:spPr>
          <a:xfrm>
            <a:off x="5238523" y="2178675"/>
            <a:ext cx="293670" cy="369332"/>
          </a:xfrm>
          <a:prstGeom prst="rect">
            <a:avLst/>
          </a:prstGeom>
        </p:spPr>
        <p:txBody>
          <a:bodyPr wrap="none">
            <a:spAutoFit/>
          </a:bodyPr>
          <a:lstStyle/>
          <a:p>
            <a:r>
              <a:rPr lang="en-US" b="1" dirty="0">
                <a:solidFill>
                  <a:srgbClr val="FFFF00"/>
                </a:solidFill>
              </a:rPr>
              <a:t>S</a:t>
            </a:r>
            <a:endParaRPr lang="en-US" dirty="0"/>
          </a:p>
        </p:txBody>
      </p:sp>
      <p:sp>
        <p:nvSpPr>
          <p:cNvPr id="129" name="Rectangle 128">
            <a:extLst>
              <a:ext uri="{FF2B5EF4-FFF2-40B4-BE49-F238E27FC236}">
                <a16:creationId xmlns:a16="http://schemas.microsoft.com/office/drawing/2014/main" id="{2D87475C-E54E-2649-B835-2BFBDD4B2083}"/>
              </a:ext>
            </a:extLst>
          </p:cNvPr>
          <p:cNvSpPr/>
          <p:nvPr/>
        </p:nvSpPr>
        <p:spPr>
          <a:xfrm>
            <a:off x="4886710" y="2345171"/>
            <a:ext cx="293670" cy="369332"/>
          </a:xfrm>
          <a:prstGeom prst="rect">
            <a:avLst/>
          </a:prstGeom>
        </p:spPr>
        <p:txBody>
          <a:bodyPr wrap="none">
            <a:spAutoFit/>
          </a:bodyPr>
          <a:lstStyle/>
          <a:p>
            <a:r>
              <a:rPr lang="en-US" b="1" dirty="0">
                <a:solidFill>
                  <a:srgbClr val="FFFF00"/>
                </a:solidFill>
              </a:rPr>
              <a:t>S</a:t>
            </a:r>
            <a:endParaRPr lang="en-US" dirty="0"/>
          </a:p>
        </p:txBody>
      </p:sp>
      <p:sp>
        <p:nvSpPr>
          <p:cNvPr id="130" name="Rectangle 129">
            <a:extLst>
              <a:ext uri="{FF2B5EF4-FFF2-40B4-BE49-F238E27FC236}">
                <a16:creationId xmlns:a16="http://schemas.microsoft.com/office/drawing/2014/main" id="{E8EAB977-9384-F74F-88A0-640B4768A4F8}"/>
              </a:ext>
            </a:extLst>
          </p:cNvPr>
          <p:cNvSpPr/>
          <p:nvPr/>
        </p:nvSpPr>
        <p:spPr>
          <a:xfrm>
            <a:off x="5959077" y="2178675"/>
            <a:ext cx="293670" cy="369332"/>
          </a:xfrm>
          <a:prstGeom prst="rect">
            <a:avLst/>
          </a:prstGeom>
        </p:spPr>
        <p:txBody>
          <a:bodyPr wrap="none">
            <a:spAutoFit/>
          </a:bodyPr>
          <a:lstStyle/>
          <a:p>
            <a:r>
              <a:rPr lang="en-US" b="1" dirty="0">
                <a:solidFill>
                  <a:srgbClr val="FFFF00"/>
                </a:solidFill>
              </a:rPr>
              <a:t>S</a:t>
            </a:r>
            <a:endParaRPr lang="en-US" dirty="0"/>
          </a:p>
        </p:txBody>
      </p:sp>
      <p:sp>
        <p:nvSpPr>
          <p:cNvPr id="131" name="Rectangle 130">
            <a:extLst>
              <a:ext uri="{FF2B5EF4-FFF2-40B4-BE49-F238E27FC236}">
                <a16:creationId xmlns:a16="http://schemas.microsoft.com/office/drawing/2014/main" id="{C48C900B-3919-204A-A3C0-57A1D71291B0}"/>
              </a:ext>
            </a:extLst>
          </p:cNvPr>
          <p:cNvSpPr/>
          <p:nvPr/>
        </p:nvSpPr>
        <p:spPr>
          <a:xfrm>
            <a:off x="5593735" y="2243512"/>
            <a:ext cx="293670" cy="369332"/>
          </a:xfrm>
          <a:prstGeom prst="rect">
            <a:avLst/>
          </a:prstGeom>
        </p:spPr>
        <p:txBody>
          <a:bodyPr wrap="none">
            <a:spAutoFit/>
          </a:bodyPr>
          <a:lstStyle/>
          <a:p>
            <a:r>
              <a:rPr lang="en-US" b="1" dirty="0">
                <a:solidFill>
                  <a:srgbClr val="FFFF00"/>
                </a:solidFill>
              </a:rPr>
              <a:t>S</a:t>
            </a:r>
            <a:endParaRPr lang="en-US" dirty="0"/>
          </a:p>
        </p:txBody>
      </p:sp>
      <p:sp>
        <p:nvSpPr>
          <p:cNvPr id="132" name="Rectangle 131">
            <a:extLst>
              <a:ext uri="{FF2B5EF4-FFF2-40B4-BE49-F238E27FC236}">
                <a16:creationId xmlns:a16="http://schemas.microsoft.com/office/drawing/2014/main" id="{6B61A355-3E67-3543-ADCD-D1C8ABA8AA10}"/>
              </a:ext>
            </a:extLst>
          </p:cNvPr>
          <p:cNvSpPr/>
          <p:nvPr/>
        </p:nvSpPr>
        <p:spPr>
          <a:xfrm>
            <a:off x="7246269" y="1978943"/>
            <a:ext cx="293670" cy="369332"/>
          </a:xfrm>
          <a:prstGeom prst="rect">
            <a:avLst/>
          </a:prstGeom>
        </p:spPr>
        <p:txBody>
          <a:bodyPr wrap="none">
            <a:spAutoFit/>
          </a:bodyPr>
          <a:lstStyle/>
          <a:p>
            <a:r>
              <a:rPr lang="en-US" b="1" dirty="0">
                <a:solidFill>
                  <a:srgbClr val="FFFF00"/>
                </a:solidFill>
              </a:rPr>
              <a:t>S</a:t>
            </a:r>
            <a:endParaRPr lang="en-US" dirty="0"/>
          </a:p>
        </p:txBody>
      </p:sp>
      <p:sp>
        <p:nvSpPr>
          <p:cNvPr id="133" name="Rectangle 132">
            <a:extLst>
              <a:ext uri="{FF2B5EF4-FFF2-40B4-BE49-F238E27FC236}">
                <a16:creationId xmlns:a16="http://schemas.microsoft.com/office/drawing/2014/main" id="{DE439A57-14E6-A846-A455-03C237BF0A7B}"/>
              </a:ext>
            </a:extLst>
          </p:cNvPr>
          <p:cNvSpPr/>
          <p:nvPr/>
        </p:nvSpPr>
        <p:spPr>
          <a:xfrm>
            <a:off x="7788919" y="2194565"/>
            <a:ext cx="293670" cy="369332"/>
          </a:xfrm>
          <a:prstGeom prst="rect">
            <a:avLst/>
          </a:prstGeom>
        </p:spPr>
        <p:txBody>
          <a:bodyPr wrap="none">
            <a:spAutoFit/>
          </a:bodyPr>
          <a:lstStyle/>
          <a:p>
            <a:r>
              <a:rPr lang="en-US" b="1" dirty="0">
                <a:solidFill>
                  <a:srgbClr val="FFFF00"/>
                </a:solidFill>
              </a:rPr>
              <a:t>S</a:t>
            </a:r>
            <a:endParaRPr lang="en-US" dirty="0"/>
          </a:p>
        </p:txBody>
      </p:sp>
      <p:sp>
        <p:nvSpPr>
          <p:cNvPr id="134" name="Rectangle 133">
            <a:extLst>
              <a:ext uri="{FF2B5EF4-FFF2-40B4-BE49-F238E27FC236}">
                <a16:creationId xmlns:a16="http://schemas.microsoft.com/office/drawing/2014/main" id="{05304EDE-00A2-E241-B128-CF8412BE72B7}"/>
              </a:ext>
            </a:extLst>
          </p:cNvPr>
          <p:cNvSpPr/>
          <p:nvPr/>
        </p:nvSpPr>
        <p:spPr>
          <a:xfrm>
            <a:off x="7642084" y="1794277"/>
            <a:ext cx="293670" cy="369332"/>
          </a:xfrm>
          <a:prstGeom prst="rect">
            <a:avLst/>
          </a:prstGeom>
        </p:spPr>
        <p:txBody>
          <a:bodyPr wrap="none">
            <a:spAutoFit/>
          </a:bodyPr>
          <a:lstStyle/>
          <a:p>
            <a:r>
              <a:rPr lang="en-US" b="1" dirty="0">
                <a:solidFill>
                  <a:srgbClr val="FFFF00"/>
                </a:solidFill>
              </a:rPr>
              <a:t>S</a:t>
            </a:r>
            <a:endParaRPr lang="en-US" dirty="0"/>
          </a:p>
        </p:txBody>
      </p:sp>
      <p:sp>
        <p:nvSpPr>
          <p:cNvPr id="135" name="Rectangle 134">
            <a:extLst>
              <a:ext uri="{FF2B5EF4-FFF2-40B4-BE49-F238E27FC236}">
                <a16:creationId xmlns:a16="http://schemas.microsoft.com/office/drawing/2014/main" id="{C3A8D811-BCFD-3E41-B9BE-FB878F8F1173}"/>
              </a:ext>
            </a:extLst>
          </p:cNvPr>
          <p:cNvSpPr/>
          <p:nvPr/>
        </p:nvSpPr>
        <p:spPr>
          <a:xfrm>
            <a:off x="7264767" y="2225043"/>
            <a:ext cx="293670" cy="369332"/>
          </a:xfrm>
          <a:prstGeom prst="rect">
            <a:avLst/>
          </a:prstGeom>
        </p:spPr>
        <p:txBody>
          <a:bodyPr wrap="none">
            <a:spAutoFit/>
          </a:bodyPr>
          <a:lstStyle/>
          <a:p>
            <a:r>
              <a:rPr lang="en-US" b="1" dirty="0">
                <a:solidFill>
                  <a:srgbClr val="FFFF00"/>
                </a:solidFill>
              </a:rPr>
              <a:t>S</a:t>
            </a:r>
            <a:endParaRPr lang="en-US" dirty="0"/>
          </a:p>
        </p:txBody>
      </p:sp>
      <p:sp>
        <p:nvSpPr>
          <p:cNvPr id="136" name="Rectangle 135">
            <a:extLst>
              <a:ext uri="{FF2B5EF4-FFF2-40B4-BE49-F238E27FC236}">
                <a16:creationId xmlns:a16="http://schemas.microsoft.com/office/drawing/2014/main" id="{89CF4C54-00EC-014E-B07F-B5942A285453}"/>
              </a:ext>
            </a:extLst>
          </p:cNvPr>
          <p:cNvSpPr/>
          <p:nvPr/>
        </p:nvSpPr>
        <p:spPr>
          <a:xfrm>
            <a:off x="4741124" y="1550471"/>
            <a:ext cx="293670" cy="369332"/>
          </a:xfrm>
          <a:prstGeom prst="rect">
            <a:avLst/>
          </a:prstGeom>
        </p:spPr>
        <p:txBody>
          <a:bodyPr wrap="none">
            <a:spAutoFit/>
          </a:bodyPr>
          <a:lstStyle/>
          <a:p>
            <a:r>
              <a:rPr lang="en-US" b="1" dirty="0">
                <a:solidFill>
                  <a:srgbClr val="FFFF00"/>
                </a:solidFill>
              </a:rPr>
              <a:t>S</a:t>
            </a:r>
            <a:endParaRPr lang="en-US" dirty="0"/>
          </a:p>
        </p:txBody>
      </p:sp>
      <p:sp>
        <p:nvSpPr>
          <p:cNvPr id="137" name="Rectangle 136">
            <a:extLst>
              <a:ext uri="{FF2B5EF4-FFF2-40B4-BE49-F238E27FC236}">
                <a16:creationId xmlns:a16="http://schemas.microsoft.com/office/drawing/2014/main" id="{74E776BB-342B-A742-B271-DDEAD48C80FC}"/>
              </a:ext>
            </a:extLst>
          </p:cNvPr>
          <p:cNvSpPr/>
          <p:nvPr/>
        </p:nvSpPr>
        <p:spPr>
          <a:xfrm>
            <a:off x="6915232" y="1562586"/>
            <a:ext cx="293670" cy="369332"/>
          </a:xfrm>
          <a:prstGeom prst="rect">
            <a:avLst/>
          </a:prstGeom>
        </p:spPr>
        <p:txBody>
          <a:bodyPr wrap="none">
            <a:spAutoFit/>
          </a:bodyPr>
          <a:lstStyle/>
          <a:p>
            <a:r>
              <a:rPr lang="en-US" b="1" dirty="0">
                <a:solidFill>
                  <a:srgbClr val="FFFF00"/>
                </a:solidFill>
              </a:rPr>
              <a:t>S</a:t>
            </a:r>
            <a:endParaRPr lang="en-US" dirty="0"/>
          </a:p>
        </p:txBody>
      </p:sp>
      <p:pic>
        <p:nvPicPr>
          <p:cNvPr id="138" name="Picture 137" descr="A picture containing shoji, building&#10;&#10;Description automatically generated">
            <a:extLst>
              <a:ext uri="{FF2B5EF4-FFF2-40B4-BE49-F238E27FC236}">
                <a16:creationId xmlns:a16="http://schemas.microsoft.com/office/drawing/2014/main" id="{1142D8AA-7F56-6642-8E1E-C7EB212D0D05}"/>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846991" y="2697320"/>
            <a:ext cx="3650857" cy="2235600"/>
          </a:xfrm>
          <a:prstGeom prst="rect">
            <a:avLst/>
          </a:prstGeom>
        </p:spPr>
      </p:pic>
      <p:sp>
        <p:nvSpPr>
          <p:cNvPr id="139" name="Rectangle 138">
            <a:extLst>
              <a:ext uri="{FF2B5EF4-FFF2-40B4-BE49-F238E27FC236}">
                <a16:creationId xmlns:a16="http://schemas.microsoft.com/office/drawing/2014/main" id="{F9995EF8-1148-4944-A617-719EAD8946F1}"/>
              </a:ext>
            </a:extLst>
          </p:cNvPr>
          <p:cNvSpPr/>
          <p:nvPr/>
        </p:nvSpPr>
        <p:spPr>
          <a:xfrm>
            <a:off x="3185901" y="4525807"/>
            <a:ext cx="282450" cy="369332"/>
          </a:xfrm>
          <a:prstGeom prst="rect">
            <a:avLst/>
          </a:prstGeom>
        </p:spPr>
        <p:txBody>
          <a:bodyPr wrap="none">
            <a:spAutoFit/>
          </a:bodyPr>
          <a:lstStyle/>
          <a:p>
            <a:r>
              <a:rPr lang="en-US" b="1" dirty="0">
                <a:solidFill>
                  <a:srgbClr val="FFC000"/>
                </a:solidFill>
              </a:rPr>
              <a:t>L</a:t>
            </a:r>
            <a:endParaRPr lang="en-US" dirty="0"/>
          </a:p>
        </p:txBody>
      </p:sp>
      <p:sp>
        <p:nvSpPr>
          <p:cNvPr id="140" name="Rectangle 139">
            <a:extLst>
              <a:ext uri="{FF2B5EF4-FFF2-40B4-BE49-F238E27FC236}">
                <a16:creationId xmlns:a16="http://schemas.microsoft.com/office/drawing/2014/main" id="{06277675-B44D-BB40-8F82-27B4330DF693}"/>
              </a:ext>
            </a:extLst>
          </p:cNvPr>
          <p:cNvSpPr/>
          <p:nvPr/>
        </p:nvSpPr>
        <p:spPr>
          <a:xfrm>
            <a:off x="2082911" y="3076270"/>
            <a:ext cx="293670" cy="369332"/>
          </a:xfrm>
          <a:prstGeom prst="rect">
            <a:avLst/>
          </a:prstGeom>
        </p:spPr>
        <p:txBody>
          <a:bodyPr wrap="none">
            <a:spAutoFit/>
          </a:bodyPr>
          <a:lstStyle/>
          <a:p>
            <a:r>
              <a:rPr lang="en-US" b="1" dirty="0">
                <a:solidFill>
                  <a:srgbClr val="FFFF00"/>
                </a:solidFill>
              </a:rPr>
              <a:t>S</a:t>
            </a:r>
            <a:endParaRPr lang="en-US" dirty="0"/>
          </a:p>
        </p:txBody>
      </p:sp>
      <p:sp>
        <p:nvSpPr>
          <p:cNvPr id="141" name="Rectangle 140">
            <a:extLst>
              <a:ext uri="{FF2B5EF4-FFF2-40B4-BE49-F238E27FC236}">
                <a16:creationId xmlns:a16="http://schemas.microsoft.com/office/drawing/2014/main" id="{64299EA9-1F00-7046-956F-90386712D821}"/>
              </a:ext>
            </a:extLst>
          </p:cNvPr>
          <p:cNvSpPr/>
          <p:nvPr/>
        </p:nvSpPr>
        <p:spPr>
          <a:xfrm>
            <a:off x="1343859" y="4185893"/>
            <a:ext cx="293670" cy="369332"/>
          </a:xfrm>
          <a:prstGeom prst="rect">
            <a:avLst/>
          </a:prstGeom>
        </p:spPr>
        <p:txBody>
          <a:bodyPr wrap="none">
            <a:spAutoFit/>
          </a:bodyPr>
          <a:lstStyle/>
          <a:p>
            <a:r>
              <a:rPr lang="en-US" b="1" dirty="0">
                <a:solidFill>
                  <a:srgbClr val="FFFF00"/>
                </a:solidFill>
              </a:rPr>
              <a:t>S</a:t>
            </a:r>
            <a:endParaRPr lang="en-US" dirty="0"/>
          </a:p>
        </p:txBody>
      </p:sp>
      <p:sp>
        <p:nvSpPr>
          <p:cNvPr id="142" name="Rectangle 141">
            <a:extLst>
              <a:ext uri="{FF2B5EF4-FFF2-40B4-BE49-F238E27FC236}">
                <a16:creationId xmlns:a16="http://schemas.microsoft.com/office/drawing/2014/main" id="{74ADC385-B0A8-D843-AA88-A3B30308A731}"/>
              </a:ext>
            </a:extLst>
          </p:cNvPr>
          <p:cNvSpPr/>
          <p:nvPr/>
        </p:nvSpPr>
        <p:spPr>
          <a:xfrm>
            <a:off x="1509192" y="4472554"/>
            <a:ext cx="293670" cy="369332"/>
          </a:xfrm>
          <a:prstGeom prst="rect">
            <a:avLst/>
          </a:prstGeom>
        </p:spPr>
        <p:txBody>
          <a:bodyPr wrap="none">
            <a:spAutoFit/>
          </a:bodyPr>
          <a:lstStyle/>
          <a:p>
            <a:r>
              <a:rPr lang="en-US" b="1" dirty="0">
                <a:solidFill>
                  <a:srgbClr val="FFFF00"/>
                </a:solidFill>
              </a:rPr>
              <a:t>S</a:t>
            </a:r>
            <a:endParaRPr lang="en-US" dirty="0"/>
          </a:p>
        </p:txBody>
      </p:sp>
      <p:sp>
        <p:nvSpPr>
          <p:cNvPr id="143" name="Rectangle 142">
            <a:extLst>
              <a:ext uri="{FF2B5EF4-FFF2-40B4-BE49-F238E27FC236}">
                <a16:creationId xmlns:a16="http://schemas.microsoft.com/office/drawing/2014/main" id="{1D68148E-D2F7-8940-A646-596F43327876}"/>
              </a:ext>
            </a:extLst>
          </p:cNvPr>
          <p:cNvSpPr/>
          <p:nvPr/>
        </p:nvSpPr>
        <p:spPr>
          <a:xfrm>
            <a:off x="1157379" y="4639050"/>
            <a:ext cx="293670" cy="369332"/>
          </a:xfrm>
          <a:prstGeom prst="rect">
            <a:avLst/>
          </a:prstGeom>
        </p:spPr>
        <p:txBody>
          <a:bodyPr wrap="none">
            <a:spAutoFit/>
          </a:bodyPr>
          <a:lstStyle/>
          <a:p>
            <a:r>
              <a:rPr lang="en-US" b="1" dirty="0">
                <a:solidFill>
                  <a:srgbClr val="FFFF00"/>
                </a:solidFill>
              </a:rPr>
              <a:t>S</a:t>
            </a:r>
            <a:endParaRPr lang="en-US" dirty="0"/>
          </a:p>
        </p:txBody>
      </p:sp>
      <p:sp>
        <p:nvSpPr>
          <p:cNvPr id="144" name="Rectangle 143">
            <a:extLst>
              <a:ext uri="{FF2B5EF4-FFF2-40B4-BE49-F238E27FC236}">
                <a16:creationId xmlns:a16="http://schemas.microsoft.com/office/drawing/2014/main" id="{D7C2E633-4460-5346-9E3E-AD1B053A2E5F}"/>
              </a:ext>
            </a:extLst>
          </p:cNvPr>
          <p:cNvSpPr/>
          <p:nvPr/>
        </p:nvSpPr>
        <p:spPr>
          <a:xfrm>
            <a:off x="2229746" y="4472554"/>
            <a:ext cx="293670" cy="369332"/>
          </a:xfrm>
          <a:prstGeom prst="rect">
            <a:avLst/>
          </a:prstGeom>
        </p:spPr>
        <p:txBody>
          <a:bodyPr wrap="none">
            <a:spAutoFit/>
          </a:bodyPr>
          <a:lstStyle/>
          <a:p>
            <a:r>
              <a:rPr lang="en-US" b="1" dirty="0">
                <a:solidFill>
                  <a:srgbClr val="FFFF00"/>
                </a:solidFill>
              </a:rPr>
              <a:t>S</a:t>
            </a:r>
            <a:endParaRPr lang="en-US" dirty="0"/>
          </a:p>
        </p:txBody>
      </p:sp>
      <p:sp>
        <p:nvSpPr>
          <p:cNvPr id="145" name="Rectangle 144">
            <a:extLst>
              <a:ext uri="{FF2B5EF4-FFF2-40B4-BE49-F238E27FC236}">
                <a16:creationId xmlns:a16="http://schemas.microsoft.com/office/drawing/2014/main" id="{B180B58A-D6CC-E448-9773-3933195C96EB}"/>
              </a:ext>
            </a:extLst>
          </p:cNvPr>
          <p:cNvSpPr/>
          <p:nvPr/>
        </p:nvSpPr>
        <p:spPr>
          <a:xfrm>
            <a:off x="1864404" y="4537391"/>
            <a:ext cx="293670" cy="369332"/>
          </a:xfrm>
          <a:prstGeom prst="rect">
            <a:avLst/>
          </a:prstGeom>
        </p:spPr>
        <p:txBody>
          <a:bodyPr wrap="none">
            <a:spAutoFit/>
          </a:bodyPr>
          <a:lstStyle/>
          <a:p>
            <a:r>
              <a:rPr lang="en-US" b="1" dirty="0">
                <a:solidFill>
                  <a:srgbClr val="FFFF00"/>
                </a:solidFill>
              </a:rPr>
              <a:t>S</a:t>
            </a:r>
            <a:endParaRPr lang="en-US" dirty="0"/>
          </a:p>
        </p:txBody>
      </p:sp>
      <p:sp>
        <p:nvSpPr>
          <p:cNvPr id="146" name="Rectangle 145">
            <a:extLst>
              <a:ext uri="{FF2B5EF4-FFF2-40B4-BE49-F238E27FC236}">
                <a16:creationId xmlns:a16="http://schemas.microsoft.com/office/drawing/2014/main" id="{48B8799C-DC6F-984C-B182-5F868A2B8B22}"/>
              </a:ext>
            </a:extLst>
          </p:cNvPr>
          <p:cNvSpPr/>
          <p:nvPr/>
        </p:nvSpPr>
        <p:spPr>
          <a:xfrm>
            <a:off x="3516938" y="4272822"/>
            <a:ext cx="293670" cy="369332"/>
          </a:xfrm>
          <a:prstGeom prst="rect">
            <a:avLst/>
          </a:prstGeom>
        </p:spPr>
        <p:txBody>
          <a:bodyPr wrap="none">
            <a:spAutoFit/>
          </a:bodyPr>
          <a:lstStyle/>
          <a:p>
            <a:r>
              <a:rPr lang="en-US" b="1" dirty="0">
                <a:solidFill>
                  <a:srgbClr val="FFFF00"/>
                </a:solidFill>
              </a:rPr>
              <a:t>S</a:t>
            </a:r>
            <a:endParaRPr lang="en-US" dirty="0"/>
          </a:p>
        </p:txBody>
      </p:sp>
      <p:sp>
        <p:nvSpPr>
          <p:cNvPr id="147" name="Rectangle 146">
            <a:extLst>
              <a:ext uri="{FF2B5EF4-FFF2-40B4-BE49-F238E27FC236}">
                <a16:creationId xmlns:a16="http://schemas.microsoft.com/office/drawing/2014/main" id="{38C1C51F-FB8F-9E4D-B23D-247EA2498EFA}"/>
              </a:ext>
            </a:extLst>
          </p:cNvPr>
          <p:cNvSpPr/>
          <p:nvPr/>
        </p:nvSpPr>
        <p:spPr>
          <a:xfrm>
            <a:off x="4059588" y="4488444"/>
            <a:ext cx="293670" cy="369332"/>
          </a:xfrm>
          <a:prstGeom prst="rect">
            <a:avLst/>
          </a:prstGeom>
        </p:spPr>
        <p:txBody>
          <a:bodyPr wrap="none">
            <a:spAutoFit/>
          </a:bodyPr>
          <a:lstStyle/>
          <a:p>
            <a:r>
              <a:rPr lang="en-US" b="1" dirty="0">
                <a:solidFill>
                  <a:srgbClr val="FFFF00"/>
                </a:solidFill>
              </a:rPr>
              <a:t>S</a:t>
            </a:r>
            <a:endParaRPr lang="en-US" dirty="0"/>
          </a:p>
        </p:txBody>
      </p:sp>
      <p:sp>
        <p:nvSpPr>
          <p:cNvPr id="148" name="Rectangle 147">
            <a:extLst>
              <a:ext uri="{FF2B5EF4-FFF2-40B4-BE49-F238E27FC236}">
                <a16:creationId xmlns:a16="http://schemas.microsoft.com/office/drawing/2014/main" id="{ABF5C5F9-0109-3A4F-9935-BA3BDDC370D0}"/>
              </a:ext>
            </a:extLst>
          </p:cNvPr>
          <p:cNvSpPr/>
          <p:nvPr/>
        </p:nvSpPr>
        <p:spPr>
          <a:xfrm>
            <a:off x="3912753" y="4088156"/>
            <a:ext cx="293670" cy="369332"/>
          </a:xfrm>
          <a:prstGeom prst="rect">
            <a:avLst/>
          </a:prstGeom>
        </p:spPr>
        <p:txBody>
          <a:bodyPr wrap="none">
            <a:spAutoFit/>
          </a:bodyPr>
          <a:lstStyle/>
          <a:p>
            <a:r>
              <a:rPr lang="en-US" b="1" dirty="0">
                <a:solidFill>
                  <a:srgbClr val="FFFF00"/>
                </a:solidFill>
              </a:rPr>
              <a:t>S</a:t>
            </a:r>
            <a:endParaRPr lang="en-US" dirty="0"/>
          </a:p>
        </p:txBody>
      </p:sp>
      <p:sp>
        <p:nvSpPr>
          <p:cNvPr id="149" name="Rectangle 148">
            <a:extLst>
              <a:ext uri="{FF2B5EF4-FFF2-40B4-BE49-F238E27FC236}">
                <a16:creationId xmlns:a16="http://schemas.microsoft.com/office/drawing/2014/main" id="{4EFADA46-C620-3C4E-B969-AAD20E262AA1}"/>
              </a:ext>
            </a:extLst>
          </p:cNvPr>
          <p:cNvSpPr/>
          <p:nvPr/>
        </p:nvSpPr>
        <p:spPr>
          <a:xfrm>
            <a:off x="1353769" y="4272822"/>
            <a:ext cx="330540" cy="369332"/>
          </a:xfrm>
          <a:prstGeom prst="rect">
            <a:avLst/>
          </a:prstGeom>
        </p:spPr>
        <p:txBody>
          <a:bodyPr wrap="none">
            <a:spAutoFit/>
          </a:bodyPr>
          <a:lstStyle/>
          <a:p>
            <a:r>
              <a:rPr lang="en-US" b="1" dirty="0">
                <a:solidFill>
                  <a:srgbClr val="FF0000"/>
                </a:solidFill>
              </a:rPr>
              <a:t>D</a:t>
            </a:r>
            <a:endParaRPr lang="en-US" dirty="0">
              <a:solidFill>
                <a:srgbClr val="FF0000"/>
              </a:solidFill>
            </a:endParaRPr>
          </a:p>
        </p:txBody>
      </p:sp>
      <p:sp>
        <p:nvSpPr>
          <p:cNvPr id="150" name="Rectangle 149">
            <a:extLst>
              <a:ext uri="{FF2B5EF4-FFF2-40B4-BE49-F238E27FC236}">
                <a16:creationId xmlns:a16="http://schemas.microsoft.com/office/drawing/2014/main" id="{2EC4C120-70E8-C341-B0BB-11D8E504E9EE}"/>
              </a:ext>
            </a:extLst>
          </p:cNvPr>
          <p:cNvSpPr/>
          <p:nvPr/>
        </p:nvSpPr>
        <p:spPr>
          <a:xfrm>
            <a:off x="1541287" y="4520888"/>
            <a:ext cx="282450" cy="369332"/>
          </a:xfrm>
          <a:prstGeom prst="rect">
            <a:avLst/>
          </a:prstGeom>
        </p:spPr>
        <p:txBody>
          <a:bodyPr wrap="none">
            <a:spAutoFit/>
          </a:bodyPr>
          <a:lstStyle/>
          <a:p>
            <a:r>
              <a:rPr lang="en-US" b="1" dirty="0">
                <a:solidFill>
                  <a:srgbClr val="FFC000"/>
                </a:solidFill>
              </a:rPr>
              <a:t>L</a:t>
            </a:r>
            <a:endParaRPr lang="en-US" dirty="0"/>
          </a:p>
        </p:txBody>
      </p:sp>
      <p:sp>
        <p:nvSpPr>
          <p:cNvPr id="151" name="Rectangle 150">
            <a:extLst>
              <a:ext uri="{FF2B5EF4-FFF2-40B4-BE49-F238E27FC236}">
                <a16:creationId xmlns:a16="http://schemas.microsoft.com/office/drawing/2014/main" id="{71B13924-F11B-ED43-AA95-F447243A0259}"/>
              </a:ext>
            </a:extLst>
          </p:cNvPr>
          <p:cNvSpPr/>
          <p:nvPr/>
        </p:nvSpPr>
        <p:spPr>
          <a:xfrm>
            <a:off x="3551243" y="4520888"/>
            <a:ext cx="293670" cy="369332"/>
          </a:xfrm>
          <a:prstGeom prst="rect">
            <a:avLst/>
          </a:prstGeom>
        </p:spPr>
        <p:txBody>
          <a:bodyPr wrap="none">
            <a:spAutoFit/>
          </a:bodyPr>
          <a:lstStyle/>
          <a:p>
            <a:r>
              <a:rPr lang="en-US" b="1" dirty="0">
                <a:solidFill>
                  <a:srgbClr val="FFFF00"/>
                </a:solidFill>
              </a:rPr>
              <a:t>S</a:t>
            </a:r>
            <a:endParaRPr lang="en-US" dirty="0"/>
          </a:p>
        </p:txBody>
      </p:sp>
      <p:sp>
        <p:nvSpPr>
          <p:cNvPr id="152" name="Rectangle 151">
            <a:extLst>
              <a:ext uri="{FF2B5EF4-FFF2-40B4-BE49-F238E27FC236}">
                <a16:creationId xmlns:a16="http://schemas.microsoft.com/office/drawing/2014/main" id="{B2639CA4-3689-4148-B97A-B3B79324FF1B}"/>
              </a:ext>
            </a:extLst>
          </p:cNvPr>
          <p:cNvSpPr/>
          <p:nvPr/>
        </p:nvSpPr>
        <p:spPr>
          <a:xfrm>
            <a:off x="3558486" y="4591615"/>
            <a:ext cx="282450" cy="369332"/>
          </a:xfrm>
          <a:prstGeom prst="rect">
            <a:avLst/>
          </a:prstGeom>
        </p:spPr>
        <p:txBody>
          <a:bodyPr wrap="none">
            <a:spAutoFit/>
          </a:bodyPr>
          <a:lstStyle/>
          <a:p>
            <a:r>
              <a:rPr lang="en-US" b="1" dirty="0">
                <a:solidFill>
                  <a:srgbClr val="FFC000"/>
                </a:solidFill>
              </a:rPr>
              <a:t>L</a:t>
            </a:r>
            <a:endParaRPr lang="en-US" dirty="0"/>
          </a:p>
        </p:txBody>
      </p:sp>
      <p:sp>
        <p:nvSpPr>
          <p:cNvPr id="153" name="Rectangle 152">
            <a:extLst>
              <a:ext uri="{FF2B5EF4-FFF2-40B4-BE49-F238E27FC236}">
                <a16:creationId xmlns:a16="http://schemas.microsoft.com/office/drawing/2014/main" id="{C4A26EC2-928F-4148-8AB8-0909F13C64F5}"/>
              </a:ext>
            </a:extLst>
          </p:cNvPr>
          <p:cNvSpPr/>
          <p:nvPr/>
        </p:nvSpPr>
        <p:spPr>
          <a:xfrm>
            <a:off x="4101198" y="4525807"/>
            <a:ext cx="282450" cy="369332"/>
          </a:xfrm>
          <a:prstGeom prst="rect">
            <a:avLst/>
          </a:prstGeom>
        </p:spPr>
        <p:txBody>
          <a:bodyPr wrap="none">
            <a:spAutoFit/>
          </a:bodyPr>
          <a:lstStyle/>
          <a:p>
            <a:r>
              <a:rPr lang="en-US" b="1" dirty="0">
                <a:solidFill>
                  <a:srgbClr val="FFC000"/>
                </a:solidFill>
              </a:rPr>
              <a:t>L</a:t>
            </a:r>
            <a:endParaRPr lang="en-US" dirty="0"/>
          </a:p>
        </p:txBody>
      </p:sp>
      <p:sp>
        <p:nvSpPr>
          <p:cNvPr id="154" name="Rectangle 153">
            <a:extLst>
              <a:ext uri="{FF2B5EF4-FFF2-40B4-BE49-F238E27FC236}">
                <a16:creationId xmlns:a16="http://schemas.microsoft.com/office/drawing/2014/main" id="{12CDE2EA-17D2-BE40-A3F5-11250005E73F}"/>
              </a:ext>
            </a:extLst>
          </p:cNvPr>
          <p:cNvSpPr/>
          <p:nvPr/>
        </p:nvSpPr>
        <p:spPr>
          <a:xfrm>
            <a:off x="3526020" y="4194256"/>
            <a:ext cx="330540" cy="369332"/>
          </a:xfrm>
          <a:prstGeom prst="rect">
            <a:avLst/>
          </a:prstGeom>
        </p:spPr>
        <p:txBody>
          <a:bodyPr wrap="none">
            <a:spAutoFit/>
          </a:bodyPr>
          <a:lstStyle/>
          <a:p>
            <a:r>
              <a:rPr lang="en-US" b="1" dirty="0">
                <a:solidFill>
                  <a:srgbClr val="FF0000"/>
                </a:solidFill>
              </a:rPr>
              <a:t>D</a:t>
            </a:r>
            <a:endParaRPr lang="en-US" dirty="0">
              <a:solidFill>
                <a:srgbClr val="FF0000"/>
              </a:solidFill>
            </a:endParaRPr>
          </a:p>
        </p:txBody>
      </p:sp>
      <p:sp>
        <p:nvSpPr>
          <p:cNvPr id="155" name="Rectangle 154">
            <a:extLst>
              <a:ext uri="{FF2B5EF4-FFF2-40B4-BE49-F238E27FC236}">
                <a16:creationId xmlns:a16="http://schemas.microsoft.com/office/drawing/2014/main" id="{8B726C7A-A29D-6D4F-9D84-18792F2BE346}"/>
              </a:ext>
            </a:extLst>
          </p:cNvPr>
          <p:cNvSpPr/>
          <p:nvPr/>
        </p:nvSpPr>
        <p:spPr>
          <a:xfrm>
            <a:off x="1022093" y="3825147"/>
            <a:ext cx="293670" cy="369332"/>
          </a:xfrm>
          <a:prstGeom prst="rect">
            <a:avLst/>
          </a:prstGeom>
        </p:spPr>
        <p:txBody>
          <a:bodyPr wrap="none">
            <a:spAutoFit/>
          </a:bodyPr>
          <a:lstStyle/>
          <a:p>
            <a:r>
              <a:rPr lang="en-US" b="1" dirty="0">
                <a:solidFill>
                  <a:srgbClr val="FFFF00"/>
                </a:solidFill>
              </a:rPr>
              <a:t>S</a:t>
            </a:r>
            <a:endParaRPr lang="en-US" dirty="0"/>
          </a:p>
        </p:txBody>
      </p:sp>
      <p:sp>
        <p:nvSpPr>
          <p:cNvPr id="156" name="Rectangle 155">
            <a:extLst>
              <a:ext uri="{FF2B5EF4-FFF2-40B4-BE49-F238E27FC236}">
                <a16:creationId xmlns:a16="http://schemas.microsoft.com/office/drawing/2014/main" id="{1E51011E-44CE-4A49-B397-709F87A84586}"/>
              </a:ext>
            </a:extLst>
          </p:cNvPr>
          <p:cNvSpPr/>
          <p:nvPr/>
        </p:nvSpPr>
        <p:spPr>
          <a:xfrm>
            <a:off x="3182012" y="3844350"/>
            <a:ext cx="293670" cy="369332"/>
          </a:xfrm>
          <a:prstGeom prst="rect">
            <a:avLst/>
          </a:prstGeom>
        </p:spPr>
        <p:txBody>
          <a:bodyPr wrap="none">
            <a:spAutoFit/>
          </a:bodyPr>
          <a:lstStyle/>
          <a:p>
            <a:r>
              <a:rPr lang="en-US" b="1" dirty="0">
                <a:solidFill>
                  <a:srgbClr val="FFFF00"/>
                </a:solidFill>
              </a:rPr>
              <a:t>S</a:t>
            </a:r>
            <a:endParaRPr lang="en-US" dirty="0"/>
          </a:p>
        </p:txBody>
      </p:sp>
      <p:pic>
        <p:nvPicPr>
          <p:cNvPr id="157" name="Picture 156" descr="A picture containing shoji, building, dark&#10;&#10;Description automatically generated">
            <a:extLst>
              <a:ext uri="{FF2B5EF4-FFF2-40B4-BE49-F238E27FC236}">
                <a16:creationId xmlns:a16="http://schemas.microsoft.com/office/drawing/2014/main" id="{E3159254-617D-C04E-BB2F-5690DF870AAA}"/>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4583982" y="2703543"/>
            <a:ext cx="3653068" cy="2221200"/>
          </a:xfrm>
          <a:prstGeom prst="rect">
            <a:avLst/>
          </a:prstGeom>
        </p:spPr>
      </p:pic>
      <p:sp>
        <p:nvSpPr>
          <p:cNvPr id="158" name="Rectangle 157">
            <a:extLst>
              <a:ext uri="{FF2B5EF4-FFF2-40B4-BE49-F238E27FC236}">
                <a16:creationId xmlns:a16="http://schemas.microsoft.com/office/drawing/2014/main" id="{E1F999D7-E399-C244-A629-2F98FA16DC72}"/>
              </a:ext>
            </a:extLst>
          </p:cNvPr>
          <p:cNvSpPr/>
          <p:nvPr/>
        </p:nvSpPr>
        <p:spPr>
          <a:xfrm>
            <a:off x="4541082" y="2625106"/>
            <a:ext cx="293670" cy="369332"/>
          </a:xfrm>
          <a:prstGeom prst="rect">
            <a:avLst/>
          </a:prstGeom>
        </p:spPr>
        <p:txBody>
          <a:bodyPr wrap="none">
            <a:spAutoFit/>
          </a:bodyPr>
          <a:lstStyle/>
          <a:p>
            <a:r>
              <a:rPr lang="en-US" b="1" dirty="0">
                <a:solidFill>
                  <a:srgbClr val="FFFF00"/>
                </a:solidFill>
              </a:rPr>
              <a:t>S</a:t>
            </a:r>
            <a:endParaRPr lang="en-US" dirty="0"/>
          </a:p>
        </p:txBody>
      </p:sp>
      <p:sp>
        <p:nvSpPr>
          <p:cNvPr id="159" name="Rectangle 158">
            <a:extLst>
              <a:ext uri="{FF2B5EF4-FFF2-40B4-BE49-F238E27FC236}">
                <a16:creationId xmlns:a16="http://schemas.microsoft.com/office/drawing/2014/main" id="{60073429-C23D-BD42-829E-D81C599ED965}"/>
              </a:ext>
            </a:extLst>
          </p:cNvPr>
          <p:cNvSpPr/>
          <p:nvPr/>
        </p:nvSpPr>
        <p:spPr>
          <a:xfrm>
            <a:off x="6926772" y="4535185"/>
            <a:ext cx="282450" cy="369332"/>
          </a:xfrm>
          <a:prstGeom prst="rect">
            <a:avLst/>
          </a:prstGeom>
        </p:spPr>
        <p:txBody>
          <a:bodyPr wrap="none">
            <a:spAutoFit/>
          </a:bodyPr>
          <a:lstStyle/>
          <a:p>
            <a:r>
              <a:rPr lang="en-US" b="1" dirty="0">
                <a:solidFill>
                  <a:srgbClr val="FFC000"/>
                </a:solidFill>
              </a:rPr>
              <a:t>L</a:t>
            </a:r>
            <a:endParaRPr lang="en-US" dirty="0"/>
          </a:p>
        </p:txBody>
      </p:sp>
      <p:sp>
        <p:nvSpPr>
          <p:cNvPr id="160" name="Rectangle 159">
            <a:extLst>
              <a:ext uri="{FF2B5EF4-FFF2-40B4-BE49-F238E27FC236}">
                <a16:creationId xmlns:a16="http://schemas.microsoft.com/office/drawing/2014/main" id="{C8AE1EE1-05CC-8E4B-AAEB-BA7FC02089CA}"/>
              </a:ext>
            </a:extLst>
          </p:cNvPr>
          <p:cNvSpPr/>
          <p:nvPr/>
        </p:nvSpPr>
        <p:spPr>
          <a:xfrm>
            <a:off x="5823782" y="3085648"/>
            <a:ext cx="293670" cy="369332"/>
          </a:xfrm>
          <a:prstGeom prst="rect">
            <a:avLst/>
          </a:prstGeom>
        </p:spPr>
        <p:txBody>
          <a:bodyPr wrap="none">
            <a:spAutoFit/>
          </a:bodyPr>
          <a:lstStyle/>
          <a:p>
            <a:r>
              <a:rPr lang="en-US" b="1" dirty="0">
                <a:solidFill>
                  <a:srgbClr val="FFFF00"/>
                </a:solidFill>
              </a:rPr>
              <a:t>S</a:t>
            </a:r>
            <a:endParaRPr lang="en-US" dirty="0"/>
          </a:p>
        </p:txBody>
      </p:sp>
      <p:sp>
        <p:nvSpPr>
          <p:cNvPr id="161" name="Rectangle 160">
            <a:extLst>
              <a:ext uri="{FF2B5EF4-FFF2-40B4-BE49-F238E27FC236}">
                <a16:creationId xmlns:a16="http://schemas.microsoft.com/office/drawing/2014/main" id="{4F401DBE-95DB-9B48-B02E-CC30D080C256}"/>
              </a:ext>
            </a:extLst>
          </p:cNvPr>
          <p:cNvSpPr/>
          <p:nvPr/>
        </p:nvSpPr>
        <p:spPr>
          <a:xfrm>
            <a:off x="5084730" y="4195271"/>
            <a:ext cx="293670" cy="369332"/>
          </a:xfrm>
          <a:prstGeom prst="rect">
            <a:avLst/>
          </a:prstGeom>
        </p:spPr>
        <p:txBody>
          <a:bodyPr wrap="none">
            <a:spAutoFit/>
          </a:bodyPr>
          <a:lstStyle/>
          <a:p>
            <a:r>
              <a:rPr lang="en-US" b="1" dirty="0">
                <a:solidFill>
                  <a:srgbClr val="FFFF00"/>
                </a:solidFill>
              </a:rPr>
              <a:t>S</a:t>
            </a:r>
            <a:endParaRPr lang="en-US" dirty="0"/>
          </a:p>
        </p:txBody>
      </p:sp>
      <p:sp>
        <p:nvSpPr>
          <p:cNvPr id="162" name="Rectangle 161">
            <a:extLst>
              <a:ext uri="{FF2B5EF4-FFF2-40B4-BE49-F238E27FC236}">
                <a16:creationId xmlns:a16="http://schemas.microsoft.com/office/drawing/2014/main" id="{1479EA5A-8B43-DB44-A843-1B6884CF9F77}"/>
              </a:ext>
            </a:extLst>
          </p:cNvPr>
          <p:cNvSpPr/>
          <p:nvPr/>
        </p:nvSpPr>
        <p:spPr>
          <a:xfrm>
            <a:off x="5250063" y="4481932"/>
            <a:ext cx="293670" cy="369332"/>
          </a:xfrm>
          <a:prstGeom prst="rect">
            <a:avLst/>
          </a:prstGeom>
        </p:spPr>
        <p:txBody>
          <a:bodyPr wrap="none">
            <a:spAutoFit/>
          </a:bodyPr>
          <a:lstStyle/>
          <a:p>
            <a:r>
              <a:rPr lang="en-US" b="1" dirty="0">
                <a:solidFill>
                  <a:srgbClr val="FFFF00"/>
                </a:solidFill>
              </a:rPr>
              <a:t>S</a:t>
            </a:r>
            <a:endParaRPr lang="en-US" dirty="0"/>
          </a:p>
        </p:txBody>
      </p:sp>
      <p:sp>
        <p:nvSpPr>
          <p:cNvPr id="163" name="Rectangle 162">
            <a:extLst>
              <a:ext uri="{FF2B5EF4-FFF2-40B4-BE49-F238E27FC236}">
                <a16:creationId xmlns:a16="http://schemas.microsoft.com/office/drawing/2014/main" id="{295B117D-DB39-1842-A28E-BC029688DFB0}"/>
              </a:ext>
            </a:extLst>
          </p:cNvPr>
          <p:cNvSpPr/>
          <p:nvPr/>
        </p:nvSpPr>
        <p:spPr>
          <a:xfrm>
            <a:off x="4898250" y="4648428"/>
            <a:ext cx="293670" cy="369332"/>
          </a:xfrm>
          <a:prstGeom prst="rect">
            <a:avLst/>
          </a:prstGeom>
        </p:spPr>
        <p:txBody>
          <a:bodyPr wrap="none">
            <a:spAutoFit/>
          </a:bodyPr>
          <a:lstStyle/>
          <a:p>
            <a:r>
              <a:rPr lang="en-US" b="1" dirty="0">
                <a:solidFill>
                  <a:srgbClr val="FFFF00"/>
                </a:solidFill>
              </a:rPr>
              <a:t>S</a:t>
            </a:r>
            <a:endParaRPr lang="en-US" dirty="0"/>
          </a:p>
        </p:txBody>
      </p:sp>
      <p:sp>
        <p:nvSpPr>
          <p:cNvPr id="164" name="Rectangle 163">
            <a:extLst>
              <a:ext uri="{FF2B5EF4-FFF2-40B4-BE49-F238E27FC236}">
                <a16:creationId xmlns:a16="http://schemas.microsoft.com/office/drawing/2014/main" id="{3D961D1A-04F0-3A4A-B99C-9F6E1B71E436}"/>
              </a:ext>
            </a:extLst>
          </p:cNvPr>
          <p:cNvSpPr/>
          <p:nvPr/>
        </p:nvSpPr>
        <p:spPr>
          <a:xfrm>
            <a:off x="5970617" y="4481932"/>
            <a:ext cx="293670" cy="369332"/>
          </a:xfrm>
          <a:prstGeom prst="rect">
            <a:avLst/>
          </a:prstGeom>
        </p:spPr>
        <p:txBody>
          <a:bodyPr wrap="none">
            <a:spAutoFit/>
          </a:bodyPr>
          <a:lstStyle/>
          <a:p>
            <a:r>
              <a:rPr lang="en-US" b="1" dirty="0">
                <a:solidFill>
                  <a:srgbClr val="FFFF00"/>
                </a:solidFill>
              </a:rPr>
              <a:t>S</a:t>
            </a:r>
            <a:endParaRPr lang="en-US" dirty="0"/>
          </a:p>
        </p:txBody>
      </p:sp>
      <p:sp>
        <p:nvSpPr>
          <p:cNvPr id="165" name="Rectangle 164">
            <a:extLst>
              <a:ext uri="{FF2B5EF4-FFF2-40B4-BE49-F238E27FC236}">
                <a16:creationId xmlns:a16="http://schemas.microsoft.com/office/drawing/2014/main" id="{FEEA9B1D-A560-7442-BE86-1CC4989E64F0}"/>
              </a:ext>
            </a:extLst>
          </p:cNvPr>
          <p:cNvSpPr/>
          <p:nvPr/>
        </p:nvSpPr>
        <p:spPr>
          <a:xfrm>
            <a:off x="5605275" y="4546769"/>
            <a:ext cx="293670" cy="369332"/>
          </a:xfrm>
          <a:prstGeom prst="rect">
            <a:avLst/>
          </a:prstGeom>
        </p:spPr>
        <p:txBody>
          <a:bodyPr wrap="none">
            <a:spAutoFit/>
          </a:bodyPr>
          <a:lstStyle/>
          <a:p>
            <a:r>
              <a:rPr lang="en-US" b="1" dirty="0">
                <a:solidFill>
                  <a:srgbClr val="FFFF00"/>
                </a:solidFill>
              </a:rPr>
              <a:t>S</a:t>
            </a:r>
            <a:endParaRPr lang="en-US" dirty="0"/>
          </a:p>
        </p:txBody>
      </p:sp>
      <p:sp>
        <p:nvSpPr>
          <p:cNvPr id="166" name="Rectangle 165">
            <a:extLst>
              <a:ext uri="{FF2B5EF4-FFF2-40B4-BE49-F238E27FC236}">
                <a16:creationId xmlns:a16="http://schemas.microsoft.com/office/drawing/2014/main" id="{3E71B528-FCB5-F14C-A748-80E7B3C52706}"/>
              </a:ext>
            </a:extLst>
          </p:cNvPr>
          <p:cNvSpPr/>
          <p:nvPr/>
        </p:nvSpPr>
        <p:spPr>
          <a:xfrm>
            <a:off x="7257809" y="4282200"/>
            <a:ext cx="293670" cy="369332"/>
          </a:xfrm>
          <a:prstGeom prst="rect">
            <a:avLst/>
          </a:prstGeom>
        </p:spPr>
        <p:txBody>
          <a:bodyPr wrap="none">
            <a:spAutoFit/>
          </a:bodyPr>
          <a:lstStyle/>
          <a:p>
            <a:r>
              <a:rPr lang="en-US" b="1" dirty="0">
                <a:solidFill>
                  <a:srgbClr val="FFFF00"/>
                </a:solidFill>
              </a:rPr>
              <a:t>S</a:t>
            </a:r>
            <a:endParaRPr lang="en-US" dirty="0"/>
          </a:p>
        </p:txBody>
      </p:sp>
      <p:sp>
        <p:nvSpPr>
          <p:cNvPr id="167" name="Rectangle 166">
            <a:extLst>
              <a:ext uri="{FF2B5EF4-FFF2-40B4-BE49-F238E27FC236}">
                <a16:creationId xmlns:a16="http://schemas.microsoft.com/office/drawing/2014/main" id="{EB518930-AE70-B54A-9DBB-6E108D1E34F2}"/>
              </a:ext>
            </a:extLst>
          </p:cNvPr>
          <p:cNvSpPr/>
          <p:nvPr/>
        </p:nvSpPr>
        <p:spPr>
          <a:xfrm>
            <a:off x="7800459" y="4497822"/>
            <a:ext cx="293670" cy="369332"/>
          </a:xfrm>
          <a:prstGeom prst="rect">
            <a:avLst/>
          </a:prstGeom>
        </p:spPr>
        <p:txBody>
          <a:bodyPr wrap="none">
            <a:spAutoFit/>
          </a:bodyPr>
          <a:lstStyle/>
          <a:p>
            <a:r>
              <a:rPr lang="en-US" b="1" dirty="0">
                <a:solidFill>
                  <a:srgbClr val="FFFF00"/>
                </a:solidFill>
              </a:rPr>
              <a:t>S</a:t>
            </a:r>
            <a:endParaRPr lang="en-US" dirty="0"/>
          </a:p>
        </p:txBody>
      </p:sp>
      <p:sp>
        <p:nvSpPr>
          <p:cNvPr id="168" name="Rectangle 167">
            <a:extLst>
              <a:ext uri="{FF2B5EF4-FFF2-40B4-BE49-F238E27FC236}">
                <a16:creationId xmlns:a16="http://schemas.microsoft.com/office/drawing/2014/main" id="{26554BF3-5A5F-F54A-B3C0-6832B729106B}"/>
              </a:ext>
            </a:extLst>
          </p:cNvPr>
          <p:cNvSpPr/>
          <p:nvPr/>
        </p:nvSpPr>
        <p:spPr>
          <a:xfrm>
            <a:off x="7653624" y="4097534"/>
            <a:ext cx="293670" cy="369332"/>
          </a:xfrm>
          <a:prstGeom prst="rect">
            <a:avLst/>
          </a:prstGeom>
        </p:spPr>
        <p:txBody>
          <a:bodyPr wrap="none">
            <a:spAutoFit/>
          </a:bodyPr>
          <a:lstStyle/>
          <a:p>
            <a:r>
              <a:rPr lang="en-US" b="1" dirty="0">
                <a:solidFill>
                  <a:srgbClr val="FFFF00"/>
                </a:solidFill>
              </a:rPr>
              <a:t>S</a:t>
            </a:r>
            <a:endParaRPr lang="en-US" dirty="0"/>
          </a:p>
        </p:txBody>
      </p:sp>
      <p:sp>
        <p:nvSpPr>
          <p:cNvPr id="169" name="Rectangle 168">
            <a:extLst>
              <a:ext uri="{FF2B5EF4-FFF2-40B4-BE49-F238E27FC236}">
                <a16:creationId xmlns:a16="http://schemas.microsoft.com/office/drawing/2014/main" id="{83166D67-A590-CA48-9F7A-EEF5BF22819D}"/>
              </a:ext>
            </a:extLst>
          </p:cNvPr>
          <p:cNvSpPr/>
          <p:nvPr/>
        </p:nvSpPr>
        <p:spPr>
          <a:xfrm>
            <a:off x="5094640" y="4282200"/>
            <a:ext cx="330540" cy="369332"/>
          </a:xfrm>
          <a:prstGeom prst="rect">
            <a:avLst/>
          </a:prstGeom>
        </p:spPr>
        <p:txBody>
          <a:bodyPr wrap="none">
            <a:spAutoFit/>
          </a:bodyPr>
          <a:lstStyle/>
          <a:p>
            <a:r>
              <a:rPr lang="en-US" b="1" dirty="0">
                <a:solidFill>
                  <a:srgbClr val="FF0000"/>
                </a:solidFill>
              </a:rPr>
              <a:t>D</a:t>
            </a:r>
            <a:endParaRPr lang="en-US" dirty="0">
              <a:solidFill>
                <a:srgbClr val="FF0000"/>
              </a:solidFill>
            </a:endParaRPr>
          </a:p>
        </p:txBody>
      </p:sp>
      <p:sp>
        <p:nvSpPr>
          <p:cNvPr id="170" name="Rectangle 169">
            <a:extLst>
              <a:ext uri="{FF2B5EF4-FFF2-40B4-BE49-F238E27FC236}">
                <a16:creationId xmlns:a16="http://schemas.microsoft.com/office/drawing/2014/main" id="{F559BCD6-1E83-5442-912D-9C46F6DE8593}"/>
              </a:ext>
            </a:extLst>
          </p:cNvPr>
          <p:cNvSpPr/>
          <p:nvPr/>
        </p:nvSpPr>
        <p:spPr>
          <a:xfrm>
            <a:off x="5282158" y="4530266"/>
            <a:ext cx="282450" cy="369332"/>
          </a:xfrm>
          <a:prstGeom prst="rect">
            <a:avLst/>
          </a:prstGeom>
        </p:spPr>
        <p:txBody>
          <a:bodyPr wrap="none">
            <a:spAutoFit/>
          </a:bodyPr>
          <a:lstStyle/>
          <a:p>
            <a:r>
              <a:rPr lang="en-US" b="1" dirty="0">
                <a:solidFill>
                  <a:srgbClr val="FFC000"/>
                </a:solidFill>
              </a:rPr>
              <a:t>L</a:t>
            </a:r>
            <a:endParaRPr lang="en-US" dirty="0"/>
          </a:p>
        </p:txBody>
      </p:sp>
      <p:sp>
        <p:nvSpPr>
          <p:cNvPr id="171" name="Rectangle 170">
            <a:extLst>
              <a:ext uri="{FF2B5EF4-FFF2-40B4-BE49-F238E27FC236}">
                <a16:creationId xmlns:a16="http://schemas.microsoft.com/office/drawing/2014/main" id="{EF567111-A292-6F4E-8452-F618048C162A}"/>
              </a:ext>
            </a:extLst>
          </p:cNvPr>
          <p:cNvSpPr/>
          <p:nvPr/>
        </p:nvSpPr>
        <p:spPr>
          <a:xfrm>
            <a:off x="7292114" y="4530266"/>
            <a:ext cx="293670" cy="369332"/>
          </a:xfrm>
          <a:prstGeom prst="rect">
            <a:avLst/>
          </a:prstGeom>
        </p:spPr>
        <p:txBody>
          <a:bodyPr wrap="none">
            <a:spAutoFit/>
          </a:bodyPr>
          <a:lstStyle/>
          <a:p>
            <a:r>
              <a:rPr lang="en-US" b="1" dirty="0">
                <a:solidFill>
                  <a:srgbClr val="FFFF00"/>
                </a:solidFill>
              </a:rPr>
              <a:t>S</a:t>
            </a:r>
            <a:endParaRPr lang="en-US" dirty="0"/>
          </a:p>
        </p:txBody>
      </p:sp>
      <p:sp>
        <p:nvSpPr>
          <p:cNvPr id="172" name="Rectangle 171">
            <a:extLst>
              <a:ext uri="{FF2B5EF4-FFF2-40B4-BE49-F238E27FC236}">
                <a16:creationId xmlns:a16="http://schemas.microsoft.com/office/drawing/2014/main" id="{D58F8487-13C6-B145-AABD-457C699AFF84}"/>
              </a:ext>
            </a:extLst>
          </p:cNvPr>
          <p:cNvSpPr/>
          <p:nvPr/>
        </p:nvSpPr>
        <p:spPr>
          <a:xfrm>
            <a:off x="7299357" y="4600993"/>
            <a:ext cx="282450" cy="369332"/>
          </a:xfrm>
          <a:prstGeom prst="rect">
            <a:avLst/>
          </a:prstGeom>
        </p:spPr>
        <p:txBody>
          <a:bodyPr wrap="none">
            <a:spAutoFit/>
          </a:bodyPr>
          <a:lstStyle/>
          <a:p>
            <a:r>
              <a:rPr lang="en-US" b="1" dirty="0">
                <a:solidFill>
                  <a:srgbClr val="FFC000"/>
                </a:solidFill>
              </a:rPr>
              <a:t>L</a:t>
            </a:r>
            <a:endParaRPr lang="en-US" dirty="0"/>
          </a:p>
        </p:txBody>
      </p:sp>
      <p:sp>
        <p:nvSpPr>
          <p:cNvPr id="173" name="Rectangle 172">
            <a:extLst>
              <a:ext uri="{FF2B5EF4-FFF2-40B4-BE49-F238E27FC236}">
                <a16:creationId xmlns:a16="http://schemas.microsoft.com/office/drawing/2014/main" id="{0EF1B770-8689-4148-AE88-CBB968FBE4F7}"/>
              </a:ext>
            </a:extLst>
          </p:cNvPr>
          <p:cNvSpPr/>
          <p:nvPr/>
        </p:nvSpPr>
        <p:spPr>
          <a:xfrm>
            <a:off x="7842069" y="4535185"/>
            <a:ext cx="282450" cy="369332"/>
          </a:xfrm>
          <a:prstGeom prst="rect">
            <a:avLst/>
          </a:prstGeom>
        </p:spPr>
        <p:txBody>
          <a:bodyPr wrap="none">
            <a:spAutoFit/>
          </a:bodyPr>
          <a:lstStyle/>
          <a:p>
            <a:r>
              <a:rPr lang="en-US" b="1" dirty="0">
                <a:solidFill>
                  <a:srgbClr val="FFC000"/>
                </a:solidFill>
              </a:rPr>
              <a:t>L</a:t>
            </a:r>
            <a:endParaRPr lang="en-US" dirty="0"/>
          </a:p>
        </p:txBody>
      </p:sp>
      <p:sp>
        <p:nvSpPr>
          <p:cNvPr id="174" name="Rectangle 173">
            <a:extLst>
              <a:ext uri="{FF2B5EF4-FFF2-40B4-BE49-F238E27FC236}">
                <a16:creationId xmlns:a16="http://schemas.microsoft.com/office/drawing/2014/main" id="{BA4457B1-A4A9-7A4E-A7F0-A1AC4B1B4D48}"/>
              </a:ext>
            </a:extLst>
          </p:cNvPr>
          <p:cNvSpPr/>
          <p:nvPr/>
        </p:nvSpPr>
        <p:spPr>
          <a:xfrm>
            <a:off x="7266891" y="4203634"/>
            <a:ext cx="330540" cy="369332"/>
          </a:xfrm>
          <a:prstGeom prst="rect">
            <a:avLst/>
          </a:prstGeom>
        </p:spPr>
        <p:txBody>
          <a:bodyPr wrap="none">
            <a:spAutoFit/>
          </a:bodyPr>
          <a:lstStyle/>
          <a:p>
            <a:r>
              <a:rPr lang="en-US" b="1" dirty="0">
                <a:solidFill>
                  <a:srgbClr val="FF0000"/>
                </a:solidFill>
              </a:rPr>
              <a:t>D</a:t>
            </a:r>
            <a:endParaRPr lang="en-US" dirty="0">
              <a:solidFill>
                <a:srgbClr val="FF0000"/>
              </a:solidFill>
            </a:endParaRPr>
          </a:p>
        </p:txBody>
      </p:sp>
      <p:sp>
        <p:nvSpPr>
          <p:cNvPr id="175" name="Rectangle 174">
            <a:extLst>
              <a:ext uri="{FF2B5EF4-FFF2-40B4-BE49-F238E27FC236}">
                <a16:creationId xmlns:a16="http://schemas.microsoft.com/office/drawing/2014/main" id="{F292C9C8-B746-C840-A0EE-B1D7E5767DF7}"/>
              </a:ext>
            </a:extLst>
          </p:cNvPr>
          <p:cNvSpPr/>
          <p:nvPr/>
        </p:nvSpPr>
        <p:spPr>
          <a:xfrm>
            <a:off x="4567710" y="2676957"/>
            <a:ext cx="330540" cy="369332"/>
          </a:xfrm>
          <a:prstGeom prst="rect">
            <a:avLst/>
          </a:prstGeom>
        </p:spPr>
        <p:txBody>
          <a:bodyPr wrap="none">
            <a:spAutoFit/>
          </a:bodyPr>
          <a:lstStyle/>
          <a:p>
            <a:r>
              <a:rPr lang="en-US" b="1" dirty="0">
                <a:solidFill>
                  <a:srgbClr val="FF0000"/>
                </a:solidFill>
              </a:rPr>
              <a:t>D</a:t>
            </a:r>
            <a:endParaRPr lang="en-US" dirty="0">
              <a:solidFill>
                <a:srgbClr val="FF0000"/>
              </a:solidFill>
            </a:endParaRPr>
          </a:p>
        </p:txBody>
      </p:sp>
      <p:sp>
        <p:nvSpPr>
          <p:cNvPr id="176" name="Rectangle 175">
            <a:extLst>
              <a:ext uri="{FF2B5EF4-FFF2-40B4-BE49-F238E27FC236}">
                <a16:creationId xmlns:a16="http://schemas.microsoft.com/office/drawing/2014/main" id="{10C82406-59A0-9747-AE21-6FB795B7749D}"/>
              </a:ext>
            </a:extLst>
          </p:cNvPr>
          <p:cNvSpPr/>
          <p:nvPr/>
        </p:nvSpPr>
        <p:spPr>
          <a:xfrm>
            <a:off x="5823782" y="3169024"/>
            <a:ext cx="330540" cy="369332"/>
          </a:xfrm>
          <a:prstGeom prst="rect">
            <a:avLst/>
          </a:prstGeom>
        </p:spPr>
        <p:txBody>
          <a:bodyPr wrap="none">
            <a:spAutoFit/>
          </a:bodyPr>
          <a:lstStyle/>
          <a:p>
            <a:r>
              <a:rPr lang="en-US" b="1" dirty="0">
                <a:solidFill>
                  <a:srgbClr val="FF0000"/>
                </a:solidFill>
              </a:rPr>
              <a:t>D</a:t>
            </a:r>
            <a:endParaRPr lang="en-US" dirty="0">
              <a:solidFill>
                <a:srgbClr val="FF0000"/>
              </a:solidFill>
            </a:endParaRPr>
          </a:p>
        </p:txBody>
      </p:sp>
      <p:sp>
        <p:nvSpPr>
          <p:cNvPr id="177" name="Rectangle 176">
            <a:extLst>
              <a:ext uri="{FF2B5EF4-FFF2-40B4-BE49-F238E27FC236}">
                <a16:creationId xmlns:a16="http://schemas.microsoft.com/office/drawing/2014/main" id="{026F962A-5A44-2C42-949C-571F1A1AE6CC}"/>
              </a:ext>
            </a:extLst>
          </p:cNvPr>
          <p:cNvSpPr/>
          <p:nvPr/>
        </p:nvSpPr>
        <p:spPr>
          <a:xfrm>
            <a:off x="4777420" y="3826922"/>
            <a:ext cx="293670" cy="369332"/>
          </a:xfrm>
          <a:prstGeom prst="rect">
            <a:avLst/>
          </a:prstGeom>
        </p:spPr>
        <p:txBody>
          <a:bodyPr wrap="none">
            <a:spAutoFit/>
          </a:bodyPr>
          <a:lstStyle/>
          <a:p>
            <a:r>
              <a:rPr lang="en-US" b="1" dirty="0">
                <a:solidFill>
                  <a:srgbClr val="FFFF00"/>
                </a:solidFill>
              </a:rPr>
              <a:t>S</a:t>
            </a:r>
            <a:endParaRPr lang="en-US" dirty="0"/>
          </a:p>
        </p:txBody>
      </p:sp>
      <p:sp>
        <p:nvSpPr>
          <p:cNvPr id="178" name="Rectangle 177">
            <a:extLst>
              <a:ext uri="{FF2B5EF4-FFF2-40B4-BE49-F238E27FC236}">
                <a16:creationId xmlns:a16="http://schemas.microsoft.com/office/drawing/2014/main" id="{11862A7E-F1DF-0B48-8F6B-4723E5C987E6}"/>
              </a:ext>
            </a:extLst>
          </p:cNvPr>
          <p:cNvSpPr/>
          <p:nvPr/>
        </p:nvSpPr>
        <p:spPr>
          <a:xfrm>
            <a:off x="4726094" y="3907970"/>
            <a:ext cx="330540" cy="369332"/>
          </a:xfrm>
          <a:prstGeom prst="rect">
            <a:avLst/>
          </a:prstGeom>
        </p:spPr>
        <p:txBody>
          <a:bodyPr wrap="none">
            <a:spAutoFit/>
          </a:bodyPr>
          <a:lstStyle/>
          <a:p>
            <a:r>
              <a:rPr lang="en-US" b="1" dirty="0">
                <a:solidFill>
                  <a:srgbClr val="FF0000"/>
                </a:solidFill>
              </a:rPr>
              <a:t>D</a:t>
            </a:r>
            <a:endParaRPr lang="en-US" dirty="0">
              <a:solidFill>
                <a:srgbClr val="FF0000"/>
              </a:solidFill>
            </a:endParaRPr>
          </a:p>
        </p:txBody>
      </p:sp>
      <p:sp>
        <p:nvSpPr>
          <p:cNvPr id="179" name="Rectangle 178">
            <a:extLst>
              <a:ext uri="{FF2B5EF4-FFF2-40B4-BE49-F238E27FC236}">
                <a16:creationId xmlns:a16="http://schemas.microsoft.com/office/drawing/2014/main" id="{5FE0C594-3515-A840-831E-B6A0D3015DFC}"/>
              </a:ext>
            </a:extLst>
          </p:cNvPr>
          <p:cNvSpPr/>
          <p:nvPr/>
        </p:nvSpPr>
        <p:spPr>
          <a:xfrm>
            <a:off x="5638016" y="4602932"/>
            <a:ext cx="330540" cy="369332"/>
          </a:xfrm>
          <a:prstGeom prst="rect">
            <a:avLst/>
          </a:prstGeom>
        </p:spPr>
        <p:txBody>
          <a:bodyPr wrap="none">
            <a:spAutoFit/>
          </a:bodyPr>
          <a:lstStyle/>
          <a:p>
            <a:r>
              <a:rPr lang="en-US" b="1" dirty="0">
                <a:solidFill>
                  <a:srgbClr val="FF0000"/>
                </a:solidFill>
              </a:rPr>
              <a:t>D</a:t>
            </a:r>
            <a:endParaRPr lang="en-US" dirty="0">
              <a:solidFill>
                <a:srgbClr val="FF0000"/>
              </a:solidFill>
            </a:endParaRPr>
          </a:p>
        </p:txBody>
      </p:sp>
      <p:sp>
        <p:nvSpPr>
          <p:cNvPr id="180" name="Rectangle 179">
            <a:extLst>
              <a:ext uri="{FF2B5EF4-FFF2-40B4-BE49-F238E27FC236}">
                <a16:creationId xmlns:a16="http://schemas.microsoft.com/office/drawing/2014/main" id="{305D7635-8647-F041-8398-4EBF4D1A8149}"/>
              </a:ext>
            </a:extLst>
          </p:cNvPr>
          <p:cNvSpPr/>
          <p:nvPr/>
        </p:nvSpPr>
        <p:spPr>
          <a:xfrm>
            <a:off x="5991965" y="4561181"/>
            <a:ext cx="330540" cy="369332"/>
          </a:xfrm>
          <a:prstGeom prst="rect">
            <a:avLst/>
          </a:prstGeom>
        </p:spPr>
        <p:txBody>
          <a:bodyPr wrap="none">
            <a:spAutoFit/>
          </a:bodyPr>
          <a:lstStyle/>
          <a:p>
            <a:r>
              <a:rPr lang="en-US" b="1" dirty="0">
                <a:solidFill>
                  <a:srgbClr val="FF0000"/>
                </a:solidFill>
              </a:rPr>
              <a:t>D</a:t>
            </a:r>
            <a:endParaRPr lang="en-US" dirty="0">
              <a:solidFill>
                <a:srgbClr val="FF0000"/>
              </a:solidFill>
            </a:endParaRPr>
          </a:p>
        </p:txBody>
      </p:sp>
      <p:sp>
        <p:nvSpPr>
          <p:cNvPr id="181" name="Rectangle 180">
            <a:extLst>
              <a:ext uri="{FF2B5EF4-FFF2-40B4-BE49-F238E27FC236}">
                <a16:creationId xmlns:a16="http://schemas.microsoft.com/office/drawing/2014/main" id="{0905B8E0-2719-D043-B56F-5DF8D3BEC47D}"/>
              </a:ext>
            </a:extLst>
          </p:cNvPr>
          <p:cNvSpPr/>
          <p:nvPr/>
        </p:nvSpPr>
        <p:spPr>
          <a:xfrm>
            <a:off x="6802166" y="4186623"/>
            <a:ext cx="330540" cy="369332"/>
          </a:xfrm>
          <a:prstGeom prst="rect">
            <a:avLst/>
          </a:prstGeom>
        </p:spPr>
        <p:txBody>
          <a:bodyPr wrap="none">
            <a:spAutoFit/>
          </a:bodyPr>
          <a:lstStyle/>
          <a:p>
            <a:r>
              <a:rPr lang="en-US" b="1" dirty="0">
                <a:solidFill>
                  <a:srgbClr val="FF0000"/>
                </a:solidFill>
              </a:rPr>
              <a:t>D</a:t>
            </a:r>
            <a:endParaRPr lang="en-US" dirty="0">
              <a:solidFill>
                <a:srgbClr val="FF0000"/>
              </a:solidFill>
            </a:endParaRPr>
          </a:p>
        </p:txBody>
      </p:sp>
      <p:sp>
        <p:nvSpPr>
          <p:cNvPr id="182" name="Rectangle 181">
            <a:extLst>
              <a:ext uri="{FF2B5EF4-FFF2-40B4-BE49-F238E27FC236}">
                <a16:creationId xmlns:a16="http://schemas.microsoft.com/office/drawing/2014/main" id="{8536A084-F582-9549-9F74-689079F468F9}"/>
              </a:ext>
            </a:extLst>
          </p:cNvPr>
          <p:cNvSpPr/>
          <p:nvPr/>
        </p:nvSpPr>
        <p:spPr>
          <a:xfrm>
            <a:off x="6926208" y="3845091"/>
            <a:ext cx="293670" cy="369332"/>
          </a:xfrm>
          <a:prstGeom prst="rect">
            <a:avLst/>
          </a:prstGeom>
        </p:spPr>
        <p:txBody>
          <a:bodyPr wrap="none">
            <a:spAutoFit/>
          </a:bodyPr>
          <a:lstStyle/>
          <a:p>
            <a:r>
              <a:rPr lang="en-US" b="1" dirty="0">
                <a:solidFill>
                  <a:srgbClr val="FFFF00"/>
                </a:solidFill>
              </a:rPr>
              <a:t>S</a:t>
            </a:r>
            <a:endParaRPr lang="en-US" dirty="0"/>
          </a:p>
        </p:txBody>
      </p:sp>
      <p:sp>
        <p:nvSpPr>
          <p:cNvPr id="183" name="Rectangle 182">
            <a:extLst>
              <a:ext uri="{FF2B5EF4-FFF2-40B4-BE49-F238E27FC236}">
                <a16:creationId xmlns:a16="http://schemas.microsoft.com/office/drawing/2014/main" id="{14AB769E-FC0E-A14D-9069-F5442BF0CB48}"/>
              </a:ext>
            </a:extLst>
          </p:cNvPr>
          <p:cNvSpPr/>
          <p:nvPr/>
        </p:nvSpPr>
        <p:spPr>
          <a:xfrm>
            <a:off x="6881554" y="3910628"/>
            <a:ext cx="330540" cy="369332"/>
          </a:xfrm>
          <a:prstGeom prst="rect">
            <a:avLst/>
          </a:prstGeom>
        </p:spPr>
        <p:txBody>
          <a:bodyPr wrap="none">
            <a:spAutoFit/>
          </a:bodyPr>
          <a:lstStyle/>
          <a:p>
            <a:r>
              <a:rPr lang="en-US" b="1" dirty="0">
                <a:solidFill>
                  <a:srgbClr val="FF0000"/>
                </a:solidFill>
              </a:rPr>
              <a:t>D</a:t>
            </a:r>
            <a:endParaRPr lang="en-US" dirty="0">
              <a:solidFill>
                <a:srgbClr val="FF0000"/>
              </a:solidFill>
            </a:endParaRPr>
          </a:p>
        </p:txBody>
      </p:sp>
      <p:pic>
        <p:nvPicPr>
          <p:cNvPr id="2" name="Audio 1">
            <a:hlinkClick r:id="" action="ppaction://media"/>
            <a:extLst>
              <a:ext uri="{FF2B5EF4-FFF2-40B4-BE49-F238E27FC236}">
                <a16:creationId xmlns:a16="http://schemas.microsoft.com/office/drawing/2014/main" id="{FE713B57-1895-4949-A8D5-92D21E4F118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178800" y="4178300"/>
            <a:ext cx="812800" cy="812800"/>
          </a:xfrm>
          <a:prstGeom prst="rect">
            <a:avLst/>
          </a:prstGeom>
        </p:spPr>
      </p:pic>
    </p:spTree>
    <p:extLst>
      <p:ext uri="{BB962C8B-B14F-4D97-AF65-F5344CB8AC3E}">
        <p14:creationId xmlns:p14="http://schemas.microsoft.com/office/powerpoint/2010/main" val="1978717074"/>
      </p:ext>
    </p:extLst>
  </p:cSld>
  <p:clrMapOvr>
    <a:masterClrMapping/>
  </p:clrMapOvr>
  <mc:AlternateContent xmlns:mc="http://schemas.openxmlformats.org/markup-compatibility/2006" xmlns:p14="http://schemas.microsoft.com/office/powerpoint/2010/main">
    <mc:Choice Requires="p14">
      <p:transition spd="slow" p14:dur="2000" advTm="10332"/>
    </mc:Choice>
    <mc:Fallback xmlns="">
      <p:transition spd="slow" advTm="103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0220AB-81F0-A54D-A6EF-FB3780760DD4}"/>
              </a:ext>
            </a:extLst>
          </p:cNvPr>
          <p:cNvSpPr txBox="1">
            <a:spLocks/>
          </p:cNvSpPr>
          <p:nvPr/>
        </p:nvSpPr>
        <p:spPr>
          <a:xfrm>
            <a:off x="2999546" y="96798"/>
            <a:ext cx="2902688" cy="370001"/>
          </a:xfrm>
          <a:prstGeom prst="rect">
            <a:avLst/>
          </a:prstGeom>
        </p:spPr>
        <p:txBody>
          <a:bodyPr vert="horz" lIns="91440" tIns="45720" rIns="91440" bIns="45720" rtlCol="0" anchor="ctr">
            <a:noAutofit/>
          </a:bodyPr>
          <a:lstStyle>
            <a:lvl1pPr algn="ctr" defTabSz="457189" rtl="0" eaLnBrk="1" latinLnBrk="0" hangingPunct="1">
              <a:spcBef>
                <a:spcPct val="0"/>
              </a:spcBef>
              <a:buNone/>
              <a:defRPr sz="4400" kern="1200">
                <a:solidFill>
                  <a:schemeClr val="tx1"/>
                </a:solidFill>
                <a:latin typeface="+mj-lt"/>
                <a:ea typeface="+mj-ea"/>
                <a:cs typeface="+mj-cs"/>
              </a:defRPr>
            </a:lvl1pPr>
          </a:lstStyle>
          <a:p>
            <a:r>
              <a:rPr lang="en-US" sz="2400" b="1" dirty="0"/>
              <a:t>Conclusions</a:t>
            </a:r>
            <a:endParaRPr lang="en-US" sz="1000" dirty="0"/>
          </a:p>
        </p:txBody>
      </p:sp>
      <p:sp>
        <p:nvSpPr>
          <p:cNvPr id="33" name="Content Placeholder 2">
            <a:extLst>
              <a:ext uri="{FF2B5EF4-FFF2-40B4-BE49-F238E27FC236}">
                <a16:creationId xmlns:a16="http://schemas.microsoft.com/office/drawing/2014/main" id="{1E7B3533-F483-8E4E-9CA6-3843200C7032}"/>
              </a:ext>
            </a:extLst>
          </p:cNvPr>
          <p:cNvSpPr>
            <a:spLocks noGrp="1"/>
          </p:cNvSpPr>
          <p:nvPr/>
        </p:nvSpPr>
        <p:spPr>
          <a:xfrm>
            <a:off x="226143" y="466800"/>
            <a:ext cx="7513600" cy="4375544"/>
          </a:xfrm>
          <a:prstGeom prst="rect">
            <a:avLst/>
          </a:prstGeom>
        </p:spPr>
        <p:txBody>
          <a:bodyPr vert="horz" lIns="91440" tIns="45720" rIns="91440" bIns="45720" rtlCol="0">
            <a:normAutofit fontScale="40000" lnSpcReduction="20000"/>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63513"/>
            <a:r>
              <a:rPr lang="en-US" sz="3500" dirty="0"/>
              <a:t>Just </a:t>
            </a:r>
            <a:r>
              <a:rPr lang="en-US" sz="3500" dirty="0" err="1"/>
              <a:t>’cause</a:t>
            </a:r>
            <a:r>
              <a:rPr lang="en-US" sz="3500" dirty="0"/>
              <a:t> they’re hard to see, doesn’t mean they’re not important</a:t>
            </a:r>
          </a:p>
          <a:p>
            <a:pPr marL="571491" lvl="1" indent="-163513"/>
            <a:r>
              <a:rPr lang="en-US" sz="3500" dirty="0"/>
              <a:t>Short cracks can easily propagate under load (wind, snow, human) and cause P</a:t>
            </a:r>
            <a:r>
              <a:rPr lang="en-US" sz="3500" baseline="-25000" dirty="0"/>
              <a:t>max</a:t>
            </a:r>
            <a:r>
              <a:rPr lang="en-US" sz="3500" dirty="0"/>
              <a:t> and energy delivery degradation</a:t>
            </a:r>
          </a:p>
          <a:p>
            <a:pPr marL="171450" indent="-163513"/>
            <a:r>
              <a:rPr lang="en-US" sz="3500" dirty="0"/>
              <a:t>Some manufacturers have control of short cracks, others do not.  Maybe system investors should demand that manufacturers and field testing companies:</a:t>
            </a:r>
          </a:p>
          <a:p>
            <a:pPr marL="571491" lvl="1" indent="-163513"/>
            <a:r>
              <a:rPr lang="en-US" sz="3500" dirty="0"/>
              <a:t>Implement EL camera system that can detect such cracks (high resolution, optimized, enhanced contrast, good operator interfaces)</a:t>
            </a:r>
          </a:p>
          <a:p>
            <a:pPr marL="571491" lvl="1" indent="-163513"/>
            <a:r>
              <a:rPr lang="en-US" sz="3500" dirty="0"/>
              <a:t>Store all image for later reference</a:t>
            </a:r>
          </a:p>
          <a:p>
            <a:pPr marL="571491" lvl="1" indent="-163513"/>
            <a:r>
              <a:rPr lang="en-US" sz="3500" dirty="0"/>
              <a:t>Train their operators to look for these cracks (or implement machine learning for automated crack detection)</a:t>
            </a:r>
          </a:p>
          <a:p>
            <a:pPr marL="571491" lvl="1" indent="-163513"/>
            <a:r>
              <a:rPr lang="en-US" sz="3500" dirty="0"/>
              <a:t>Implement more stringent acceptance criteria for the number of short cracks </a:t>
            </a:r>
          </a:p>
          <a:p>
            <a:pPr marL="171450" indent="-163513"/>
            <a:r>
              <a:rPr lang="en-US" sz="3500" dirty="0"/>
              <a:t>But we’ve got all these wires now on the new cells that can minimize “lost area” with simple long cracks.  It’s the dendritic cracks that are the big problem now if they do happen due to both lost area and shunting</a:t>
            </a:r>
          </a:p>
          <a:p>
            <a:pPr marL="571491" lvl="1" indent="-163513"/>
            <a:r>
              <a:rPr lang="en-US" sz="3500" dirty="0"/>
              <a:t>Should we design “weak” cells that propagate long cracks easily under load so that shattering of cells at high loads never happens?</a:t>
            </a:r>
          </a:p>
          <a:p>
            <a:pPr marL="171450" indent="-163513"/>
            <a:r>
              <a:rPr lang="en-US" sz="3500" dirty="0"/>
              <a:t>With glass/glass module construction, cells should not enter a state of high tensile stress under load, and the short cracks should be less likely to propagate.  Is it fair to subject them to the same acceptance criteria as polymer backsheet modules?  </a:t>
            </a:r>
          </a:p>
          <a:p>
            <a:pPr marL="571491" lvl="1" indent="-163513"/>
            <a:r>
              <a:rPr lang="en-US" sz="3500" dirty="0"/>
              <a:t>With looser criteria significant cost savings could be had in terms of factory yields, shipping yields, and field testing (O&amp;M) costs.  These savings could help drive adoption.  </a:t>
            </a:r>
          </a:p>
          <a:p>
            <a:pPr marL="571491" lvl="1" indent="-163513"/>
            <a:r>
              <a:rPr lang="en-US" sz="3500" dirty="0"/>
              <a:t>Need to examine load testing and thermal cycling data on cracks in glass/glass modules</a:t>
            </a:r>
          </a:p>
          <a:p>
            <a:pPr marL="171450" indent="-163513"/>
            <a:endParaRPr lang="en-US" sz="2400" dirty="0"/>
          </a:p>
          <a:p>
            <a:pPr marL="171450" indent="-163513"/>
            <a:endParaRPr lang="en-US" sz="2400" dirty="0"/>
          </a:p>
        </p:txBody>
      </p:sp>
      <p:pic>
        <p:nvPicPr>
          <p:cNvPr id="6" name="Picture 5" descr="A picture containing shoji, building&#10;&#10;Description automatically generated">
            <a:extLst>
              <a:ext uri="{FF2B5EF4-FFF2-40B4-BE49-F238E27FC236}">
                <a16:creationId xmlns:a16="http://schemas.microsoft.com/office/drawing/2014/main" id="{B23572A0-3DCF-5F41-A4C8-95006C3AD74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rot="5400000">
            <a:off x="7420964" y="1748426"/>
            <a:ext cx="1727948" cy="628344"/>
          </a:xfrm>
          <a:prstGeom prst="rect">
            <a:avLst/>
          </a:prstGeom>
        </p:spPr>
      </p:pic>
      <p:pic>
        <p:nvPicPr>
          <p:cNvPr id="3" name="Picture 2">
            <a:extLst>
              <a:ext uri="{FF2B5EF4-FFF2-40B4-BE49-F238E27FC236}">
                <a16:creationId xmlns:a16="http://schemas.microsoft.com/office/drawing/2014/main" id="{8EED75FF-E250-7D4F-92AA-FE2AB2959FF0}"/>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rot="10800000">
            <a:off x="7843775" y="3027425"/>
            <a:ext cx="882326" cy="1479919"/>
          </a:xfrm>
          <a:prstGeom prst="rect">
            <a:avLst/>
          </a:prstGeom>
        </p:spPr>
      </p:pic>
      <p:pic>
        <p:nvPicPr>
          <p:cNvPr id="4" name="Audio 3">
            <a:hlinkClick r:id="" action="ppaction://media"/>
            <a:extLst>
              <a:ext uri="{FF2B5EF4-FFF2-40B4-BE49-F238E27FC236}">
                <a16:creationId xmlns:a16="http://schemas.microsoft.com/office/drawing/2014/main" id="{3AAD1CCC-4692-6F47-8632-1A0523A4338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8800" y="4178300"/>
            <a:ext cx="812800" cy="812800"/>
          </a:xfrm>
          <a:prstGeom prst="rect">
            <a:avLst/>
          </a:prstGeom>
        </p:spPr>
      </p:pic>
    </p:spTree>
    <p:extLst>
      <p:ext uri="{BB962C8B-B14F-4D97-AF65-F5344CB8AC3E}">
        <p14:creationId xmlns:p14="http://schemas.microsoft.com/office/powerpoint/2010/main" val="848694570"/>
      </p:ext>
    </p:extLst>
  </p:cSld>
  <p:clrMapOvr>
    <a:masterClrMapping/>
  </p:clrMapOvr>
  <mc:AlternateContent xmlns:mc="http://schemas.openxmlformats.org/markup-compatibility/2006" xmlns:p14="http://schemas.microsoft.com/office/powerpoint/2010/main">
    <mc:Choice Requires="p14">
      <p:transition spd="slow" p14:dur="2000" advTm="148686"/>
    </mc:Choice>
    <mc:Fallback xmlns="">
      <p:transition spd="slow" advTm="1486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GaborP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03EA5B84-55FB-1F48-ABA5-9894EA5DD20E}" vid="{67F289BC-AF22-CF47-B4B4-41D46BBEEBA8}"/>
    </a:ext>
  </a:extLst>
</a:theme>
</file>

<file path=docProps/app.xml><?xml version="1.0" encoding="utf-8"?>
<Properties xmlns="http://schemas.openxmlformats.org/officeDocument/2006/extended-properties" xmlns:vt="http://schemas.openxmlformats.org/officeDocument/2006/docPropsVTypes">
  <Template>GaborPV</Template>
  <TotalTime>833</TotalTime>
  <Words>1117</Words>
  <Application>Microsoft Macintosh PowerPoint</Application>
  <PresentationFormat>On-screen Show (16:9)</PresentationFormat>
  <Paragraphs>245</Paragraphs>
  <Slides>7</Slides>
  <Notes>0</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Gill Sans</vt:lpstr>
      <vt:lpstr>Times</vt:lpstr>
      <vt:lpstr>GaborPV</vt:lpstr>
      <vt:lpstr>Do Those Short Solar Cells Cracks That I Can Barely See in EL Really Matter?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Those Short Solar Cells Cracks That I Can Barely See in EL Really Matter? </dc:title>
  <dc:creator>Gabor, Andrew</dc:creator>
  <cp:lastModifiedBy>Gabor, Andrew</cp:lastModifiedBy>
  <cp:revision>46</cp:revision>
  <cp:lastPrinted>2021-02-01T23:14:14Z</cp:lastPrinted>
  <dcterms:created xsi:type="dcterms:W3CDTF">2021-02-01T13:30:55Z</dcterms:created>
  <dcterms:modified xsi:type="dcterms:W3CDTF">2021-02-20T14:10:00Z</dcterms:modified>
</cp:coreProperties>
</file>